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9"/>
    <p:sldId id="257" r:id="rId120"/>
    <p:sldId id="258" r:id="rId121"/>
    <p:sldId id="259" r:id="rId122"/>
    <p:sldId id="260" r:id="rId123"/>
    <p:sldId id="261" r:id="rId124"/>
    <p:sldId id="262" r:id="rId125"/>
    <p:sldId id="263" r:id="rId126"/>
    <p:sldId id="264" r:id="rId127"/>
    <p:sldId id="265" r:id="rId128"/>
    <p:sldId id="266" r:id="rId129"/>
    <p:sldId id="267" r:id="rId130"/>
    <p:sldId id="268" r:id="rId13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Source Sans Pro" charset="1" panose="020B0503030403020204"/>
      <p:regular r:id="rId8"/>
    </p:embeddedFont>
    <p:embeddedFont>
      <p:font typeface="Source Sans Pro Bold" charset="1" panose="020B0703030403020204"/>
      <p:regular r:id="rId9"/>
    </p:embeddedFont>
    <p:embeddedFont>
      <p:font typeface="Source Sans Pro Italics" charset="1" panose="020B0503030403090204"/>
      <p:regular r:id="rId10"/>
    </p:embeddedFont>
    <p:embeddedFont>
      <p:font typeface="Source Sans Pro Bold Italics" charset="1" panose="020B0703030403090204"/>
      <p:regular r:id="rId11"/>
    </p:embeddedFont>
    <p:embeddedFont>
      <p:font typeface="Prata" charset="1" panose="00000500000000000000"/>
      <p:regular r:id="rId12"/>
    </p:embeddedFont>
    <p:embeddedFont>
      <p:font typeface="Open Sans" charset="1" panose="020B0606030504020204"/>
      <p:regular r:id="rId13"/>
    </p:embeddedFont>
    <p:embeddedFont>
      <p:font typeface="Open Sans Bold" charset="1" panose="020B0806030504020204"/>
      <p:regular r:id="rId14"/>
    </p:embeddedFont>
    <p:embeddedFont>
      <p:font typeface="Open Sans Italics" charset="1" panose="020B0606030504020204"/>
      <p:regular r:id="rId15"/>
    </p:embeddedFont>
    <p:embeddedFont>
      <p:font typeface="Open Sans Bold Italics" charset="1" panose="020B0806030504020204"/>
      <p:regular r:id="rId16"/>
    </p:embeddedFont>
    <p:embeddedFont>
      <p:font typeface="Glacial Indifference" charset="1" panose="00000000000000000000"/>
      <p:regular r:id="rId17"/>
    </p:embeddedFont>
    <p:embeddedFont>
      <p:font typeface="Glacial Indifference Bold" charset="1" panose="00000800000000000000"/>
      <p:regular r:id="rId18"/>
    </p:embeddedFont>
    <p:embeddedFont>
      <p:font typeface="Glacial Indifference Italics" charset="1" panose="00000000000000000000"/>
      <p:regular r:id="rId19"/>
    </p:embeddedFont>
    <p:embeddedFont>
      <p:font typeface="Glacial Indifference Bold Italics" charset="1" panose="00000800000000000000"/>
      <p:regular r:id="rId20"/>
    </p:embeddedFont>
    <p:embeddedFont>
      <p:font typeface="Josefin Sans" charset="1" panose="00000000000000000000"/>
      <p:regular r:id="rId21"/>
    </p:embeddedFont>
    <p:embeddedFont>
      <p:font typeface="Josefin Sans Bold" charset="1" panose="00000000000000000000"/>
      <p:regular r:id="rId22"/>
    </p:embeddedFont>
    <p:embeddedFont>
      <p:font typeface="Josefin Sans Italics" charset="1" panose="00000000000000000000"/>
      <p:regular r:id="rId23"/>
    </p:embeddedFont>
    <p:embeddedFont>
      <p:font typeface="Josefin Sans Bold Italics" charset="1" panose="00000000000000000000"/>
      <p:regular r:id="rId24"/>
    </p:embeddedFont>
    <p:embeddedFont>
      <p:font typeface="Arimo" charset="1" panose="020B0604020202020204"/>
      <p:regular r:id="rId25"/>
    </p:embeddedFont>
    <p:embeddedFont>
      <p:font typeface="Arimo Bold" charset="1" panose="020B0704020202020204"/>
      <p:regular r:id="rId26"/>
    </p:embeddedFont>
    <p:embeddedFont>
      <p:font typeface="Arimo Italics" charset="1" panose="020B0604020202090204"/>
      <p:regular r:id="rId27"/>
    </p:embeddedFont>
    <p:embeddedFont>
      <p:font typeface="Arimo Bold Italics" charset="1" panose="020B0704020202090204"/>
      <p:regular r:id="rId28"/>
    </p:embeddedFont>
    <p:embeddedFont>
      <p:font typeface="Archivo Black" charset="1" panose="020B0A03020202020B04"/>
      <p:regular r:id="rId29"/>
    </p:embeddedFont>
    <p:embeddedFont>
      <p:font typeface="Open Sans Extra Bold" charset="1" panose="020B0906030804020204"/>
      <p:regular r:id="rId30"/>
    </p:embeddedFont>
    <p:embeddedFont>
      <p:font typeface="Open Sans Extra Bold Italics" charset="1" panose="020B0906030804020204"/>
      <p:regular r:id="rId31"/>
    </p:embeddedFont>
    <p:embeddedFont>
      <p:font typeface="TT Commons Pro Expanded" charset="1" panose="020B0103030102020204"/>
      <p:regular r:id="rId32"/>
    </p:embeddedFont>
    <p:embeddedFont>
      <p:font typeface="TT Commons Pro Expanded Bold" charset="1" panose="020B0103030102020204"/>
      <p:regular r:id="rId33"/>
    </p:embeddedFont>
    <p:embeddedFont>
      <p:font typeface="TT Commons Pro Expanded Italics" charset="1" panose="020B0103030102020204"/>
      <p:regular r:id="rId34"/>
    </p:embeddedFont>
    <p:embeddedFont>
      <p:font typeface="TT Commons Pro Expanded Bold Italics" charset="1" panose="020B0103030102020204"/>
      <p:regular r:id="rId35"/>
    </p:embeddedFont>
    <p:embeddedFont>
      <p:font typeface="Canva Sans 1" charset="1" panose="020B0503030501040103"/>
      <p:regular r:id="rId36"/>
    </p:embeddedFont>
    <p:embeddedFont>
      <p:font typeface="Canva Sans 1 Bold" charset="1" panose="020B0803030501040103"/>
      <p:regular r:id="rId37"/>
    </p:embeddedFont>
    <p:embeddedFont>
      <p:font typeface="Canva Sans 1 Italics" charset="1" panose="020B0503030501040103"/>
      <p:regular r:id="rId38"/>
    </p:embeddedFont>
    <p:embeddedFont>
      <p:font typeface="Canva Sans 1 Bold Italics" charset="1" panose="020B0803030501040103"/>
      <p:regular r:id="rId39"/>
    </p:embeddedFont>
    <p:embeddedFont>
      <p:font typeface="Maven Pro" charset="1" panose="00000500000000000000"/>
      <p:regular r:id="rId40"/>
    </p:embeddedFont>
    <p:embeddedFont>
      <p:font typeface="Maven Pro Bold" charset="1" panose="00000800000000000000"/>
      <p:regular r:id="rId41"/>
    </p:embeddedFont>
    <p:embeddedFont>
      <p:font typeface="Maven Pro Medium" charset="1" panose="00000600000000000000"/>
      <p:regular r:id="rId42"/>
    </p:embeddedFont>
    <p:embeddedFont>
      <p:font typeface="Maven Pro Heavy" charset="1" panose="00000A00000000000000"/>
      <p:regular r:id="rId43"/>
    </p:embeddedFont>
    <p:embeddedFont>
      <p:font typeface="Raleway" charset="1" panose="00000000000000000000"/>
      <p:regular r:id="rId44"/>
    </p:embeddedFont>
    <p:embeddedFont>
      <p:font typeface="Raleway Bold" charset="1" panose="00000000000000000000"/>
      <p:regular r:id="rId45"/>
    </p:embeddedFont>
    <p:embeddedFont>
      <p:font typeface="Raleway Italics" charset="1" panose="00000000000000000000"/>
      <p:regular r:id="rId46"/>
    </p:embeddedFont>
    <p:embeddedFont>
      <p:font typeface="Raleway Bold Italics" charset="1" panose="00000000000000000000"/>
      <p:regular r:id="rId47"/>
    </p:embeddedFont>
    <p:embeddedFont>
      <p:font typeface="Raleway Thin" charset="1" panose="00000000000000000000"/>
      <p:regular r:id="rId48"/>
    </p:embeddedFont>
    <p:embeddedFont>
      <p:font typeface="Raleway Thin Italics" charset="1" panose="00000000000000000000"/>
      <p:regular r:id="rId49"/>
    </p:embeddedFont>
    <p:embeddedFont>
      <p:font typeface="Raleway Extra-Light" charset="1" panose="00000000000000000000"/>
      <p:regular r:id="rId50"/>
    </p:embeddedFont>
    <p:embeddedFont>
      <p:font typeface="Raleway Extra-Light Italics" charset="1" panose="00000000000000000000"/>
      <p:regular r:id="rId51"/>
    </p:embeddedFont>
    <p:embeddedFont>
      <p:font typeface="Raleway Light" charset="1" panose="00000000000000000000"/>
      <p:regular r:id="rId52"/>
    </p:embeddedFont>
    <p:embeddedFont>
      <p:font typeface="Raleway Light Italics" charset="1" panose="00000000000000000000"/>
      <p:regular r:id="rId53"/>
    </p:embeddedFont>
    <p:embeddedFont>
      <p:font typeface="Raleway Medium" charset="1" panose="00000000000000000000"/>
      <p:regular r:id="rId54"/>
    </p:embeddedFont>
    <p:embeddedFont>
      <p:font typeface="Raleway Medium Italics" charset="1" panose="00000000000000000000"/>
      <p:regular r:id="rId55"/>
    </p:embeddedFont>
    <p:embeddedFont>
      <p:font typeface="Raleway Semi-Bold" charset="1" panose="00000000000000000000"/>
      <p:regular r:id="rId56"/>
    </p:embeddedFont>
    <p:embeddedFont>
      <p:font typeface="Raleway Semi-Bold Italics" charset="1" panose="00000000000000000000"/>
      <p:regular r:id="rId57"/>
    </p:embeddedFont>
    <p:embeddedFont>
      <p:font typeface="Raleway Ultra-Bold" charset="1" panose="00000000000000000000"/>
      <p:regular r:id="rId58"/>
    </p:embeddedFont>
    <p:embeddedFont>
      <p:font typeface="Raleway Ultra-Bold Italics" charset="1" panose="00000000000000000000"/>
      <p:regular r:id="rId59"/>
    </p:embeddedFont>
    <p:embeddedFont>
      <p:font typeface="Raleway Heavy" charset="1" panose="00000000000000000000"/>
      <p:regular r:id="rId60"/>
    </p:embeddedFont>
    <p:embeddedFont>
      <p:font typeface="Raleway Heavy Italics" charset="1" panose="00000000000000000000"/>
      <p:regular r:id="rId61"/>
    </p:embeddedFont>
    <p:embeddedFont>
      <p:font typeface="Public Sans" charset="1" panose="00000000000000000000"/>
      <p:regular r:id="rId62"/>
    </p:embeddedFont>
    <p:embeddedFont>
      <p:font typeface="Public Sans Bold" charset="1" panose="00000000000000000000"/>
      <p:regular r:id="rId63"/>
    </p:embeddedFont>
    <p:embeddedFont>
      <p:font typeface="Public Sans Italics" charset="1" panose="00000000000000000000"/>
      <p:regular r:id="rId64"/>
    </p:embeddedFont>
    <p:embeddedFont>
      <p:font typeface="Public Sans Bold Italics" charset="1" panose="00000000000000000000"/>
      <p:regular r:id="rId65"/>
    </p:embeddedFont>
    <p:embeddedFont>
      <p:font typeface="Public Sans Thin" charset="1" panose="00000000000000000000"/>
      <p:regular r:id="rId66"/>
    </p:embeddedFont>
    <p:embeddedFont>
      <p:font typeface="Public Sans Thin Italics" charset="1" panose="00000000000000000000"/>
      <p:regular r:id="rId67"/>
    </p:embeddedFont>
    <p:embeddedFont>
      <p:font typeface="Public Sans Medium" charset="1" panose="00000000000000000000"/>
      <p:regular r:id="rId68"/>
    </p:embeddedFont>
    <p:embeddedFont>
      <p:font typeface="Public Sans Medium Italics" charset="1" panose="00000000000000000000"/>
      <p:regular r:id="rId69"/>
    </p:embeddedFont>
    <p:embeddedFont>
      <p:font typeface="Public Sans Heavy" charset="1" panose="00000000000000000000"/>
      <p:regular r:id="rId70"/>
    </p:embeddedFont>
    <p:embeddedFont>
      <p:font typeface="Public Sans Heavy Italics" charset="1" panose="00000000000000000000"/>
      <p:regular r:id="rId71"/>
    </p:embeddedFont>
    <p:embeddedFont>
      <p:font typeface="Canva Sans 2" charset="1" panose="020B0503030501040103"/>
      <p:regular r:id="rId72"/>
    </p:embeddedFont>
    <p:embeddedFont>
      <p:font typeface="Canva Sans 2 Bold" charset="1" panose="020B0803030501040103"/>
      <p:regular r:id="rId73"/>
    </p:embeddedFont>
    <p:embeddedFont>
      <p:font typeface="Canva Sans 2 Italics" charset="1" panose="020B0503030501040103"/>
      <p:regular r:id="rId74"/>
    </p:embeddedFont>
    <p:embeddedFont>
      <p:font typeface="Canva Sans 2 Bold Italics" charset="1" panose="020B0803030501040103"/>
      <p:regular r:id="rId75"/>
    </p:embeddedFont>
    <p:embeddedFont>
      <p:font typeface="Canva Sans 2 Medium" charset="1" panose="020B0603030501040103"/>
      <p:regular r:id="rId76"/>
    </p:embeddedFont>
    <p:embeddedFont>
      <p:font typeface="Canva Sans 2 Medium Italics" charset="1" panose="020B0603030501040103"/>
      <p:regular r:id="rId77"/>
    </p:embeddedFont>
    <p:embeddedFont>
      <p:font typeface="Poppins" charset="1" panose="00000500000000000000"/>
      <p:regular r:id="rId78"/>
    </p:embeddedFont>
    <p:embeddedFont>
      <p:font typeface="Poppins Bold" charset="1" panose="00000800000000000000"/>
      <p:regular r:id="rId79"/>
    </p:embeddedFont>
    <p:embeddedFont>
      <p:font typeface="Poppins Italics" charset="1" panose="00000500000000000000"/>
      <p:regular r:id="rId80"/>
    </p:embeddedFont>
    <p:embeddedFont>
      <p:font typeface="Poppins Bold Italics" charset="1" panose="00000800000000000000"/>
      <p:regular r:id="rId81"/>
    </p:embeddedFont>
    <p:embeddedFont>
      <p:font typeface="Poppins Thin" charset="1" panose="00000300000000000000"/>
      <p:regular r:id="rId82"/>
    </p:embeddedFont>
    <p:embeddedFont>
      <p:font typeface="Poppins Thin Italics" charset="1" panose="00000300000000000000"/>
      <p:regular r:id="rId83"/>
    </p:embeddedFont>
    <p:embeddedFont>
      <p:font typeface="Poppins Extra-Light" charset="1" panose="00000300000000000000"/>
      <p:regular r:id="rId84"/>
    </p:embeddedFont>
    <p:embeddedFont>
      <p:font typeface="Poppins Extra-Light Italics" charset="1" panose="00000300000000000000"/>
      <p:regular r:id="rId85"/>
    </p:embeddedFont>
    <p:embeddedFont>
      <p:font typeface="Poppins Light" charset="1" panose="00000400000000000000"/>
      <p:regular r:id="rId86"/>
    </p:embeddedFont>
    <p:embeddedFont>
      <p:font typeface="Poppins Light Italics" charset="1" panose="00000400000000000000"/>
      <p:regular r:id="rId87"/>
    </p:embeddedFont>
    <p:embeddedFont>
      <p:font typeface="Poppins Medium" charset="1" panose="00000600000000000000"/>
      <p:regular r:id="rId88"/>
    </p:embeddedFont>
    <p:embeddedFont>
      <p:font typeface="Poppins Medium Italics" charset="1" panose="00000600000000000000"/>
      <p:regular r:id="rId89"/>
    </p:embeddedFont>
    <p:embeddedFont>
      <p:font typeface="Poppins Semi-Bold" charset="1" panose="00000700000000000000"/>
      <p:regular r:id="rId90"/>
    </p:embeddedFont>
    <p:embeddedFont>
      <p:font typeface="Poppins Semi-Bold Italics" charset="1" panose="00000700000000000000"/>
      <p:regular r:id="rId91"/>
    </p:embeddedFont>
    <p:embeddedFont>
      <p:font typeface="Poppins Ultra-Bold" charset="1" panose="00000900000000000000"/>
      <p:regular r:id="rId92"/>
    </p:embeddedFont>
    <p:embeddedFont>
      <p:font typeface="Poppins Ultra-Bold Italics" charset="1" panose="00000900000000000000"/>
      <p:regular r:id="rId93"/>
    </p:embeddedFont>
    <p:embeddedFont>
      <p:font typeface="Poppins Heavy" charset="1" panose="00000A00000000000000"/>
      <p:regular r:id="rId94"/>
    </p:embeddedFont>
    <p:embeddedFont>
      <p:font typeface="Poppins Heavy Italics" charset="1" panose="00000A00000000000000"/>
      <p:regular r:id="rId95"/>
    </p:embeddedFont>
    <p:embeddedFont>
      <p:font typeface="Quicksand" charset="1" panose="00000000000000000000"/>
      <p:regular r:id="rId96"/>
    </p:embeddedFont>
    <p:embeddedFont>
      <p:font typeface="Quicksand Bold" charset="1" panose="00000000000000000000"/>
      <p:regular r:id="rId97"/>
    </p:embeddedFont>
    <p:embeddedFont>
      <p:font typeface="Quicksand Light" charset="1" panose="00000000000000000000"/>
      <p:regular r:id="rId98"/>
    </p:embeddedFont>
    <p:embeddedFont>
      <p:font typeface="Quicksand Medium" charset="1" panose="00000000000000000000"/>
      <p:regular r:id="rId99"/>
    </p:embeddedFont>
    <p:embeddedFont>
      <p:font typeface="Quicksand Semi-Bold" charset="1" panose="00000000000000000000"/>
      <p:regular r:id="rId100"/>
    </p:embeddedFont>
    <p:embeddedFont>
      <p:font typeface="Open Sauce" charset="1" panose="00000500000000000000"/>
      <p:regular r:id="rId101"/>
    </p:embeddedFont>
    <p:embeddedFont>
      <p:font typeface="Open Sauce Bold" charset="1" panose="00000800000000000000"/>
      <p:regular r:id="rId102"/>
    </p:embeddedFont>
    <p:embeddedFont>
      <p:font typeface="Open Sauce Italics" charset="1" panose="00000500000000000000"/>
      <p:regular r:id="rId103"/>
    </p:embeddedFont>
    <p:embeddedFont>
      <p:font typeface="Open Sauce Bold Italics" charset="1" panose="00000800000000000000"/>
      <p:regular r:id="rId104"/>
    </p:embeddedFont>
    <p:embeddedFont>
      <p:font typeface="Open Sauce Light" charset="1" panose="00000400000000000000"/>
      <p:regular r:id="rId105"/>
    </p:embeddedFont>
    <p:embeddedFont>
      <p:font typeface="Open Sauce Light Italics" charset="1" panose="00000400000000000000"/>
      <p:regular r:id="rId106"/>
    </p:embeddedFont>
    <p:embeddedFont>
      <p:font typeface="Open Sauce Medium" charset="1" panose="00000600000000000000"/>
      <p:regular r:id="rId107"/>
    </p:embeddedFont>
    <p:embeddedFont>
      <p:font typeface="Open Sauce Medium Italics" charset="1" panose="00000600000000000000"/>
      <p:regular r:id="rId108"/>
    </p:embeddedFont>
    <p:embeddedFont>
      <p:font typeface="Open Sauce Semi-Bold" charset="1" panose="00000700000000000000"/>
      <p:regular r:id="rId109"/>
    </p:embeddedFont>
    <p:embeddedFont>
      <p:font typeface="Open Sauce Semi-Bold Italics" charset="1" panose="00000700000000000000"/>
      <p:regular r:id="rId110"/>
    </p:embeddedFont>
    <p:embeddedFont>
      <p:font typeface="Open Sauce Heavy" charset="1" panose="00000A00000000000000"/>
      <p:regular r:id="rId111"/>
    </p:embeddedFont>
    <p:embeddedFont>
      <p:font typeface="Open Sauce Heavy Italics" charset="1" panose="00000A00000000000000"/>
      <p:regular r:id="rId112"/>
    </p:embeddedFont>
    <p:embeddedFont>
      <p:font typeface="Saira Condensed" charset="1" panose="00000506000000000000"/>
      <p:regular r:id="rId113"/>
    </p:embeddedFont>
    <p:embeddedFont>
      <p:font typeface="Saira Condensed Bold" charset="1" panose="00000806000000000000"/>
      <p:regular r:id="rId114"/>
    </p:embeddedFont>
    <p:embeddedFont>
      <p:font typeface="Saira Condensed Thin" charset="1" panose="00000306000000000000"/>
      <p:regular r:id="rId115"/>
    </p:embeddedFont>
    <p:embeddedFont>
      <p:font typeface="Saira Condensed Medium" charset="1" panose="00000606000000000000"/>
      <p:regular r:id="rId116"/>
    </p:embeddedFont>
    <p:embeddedFont>
      <p:font typeface="Saira Condensed Ultra-Bold" charset="1" panose="00000906000000000000"/>
      <p:regular r:id="rId117"/>
    </p:embeddedFont>
    <p:embeddedFont>
      <p:font typeface="Saira Condensed Heavy" charset="1" panose="00000A06000000000000"/>
      <p:regular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fonts/font109.fntdata" Type="http://schemas.openxmlformats.org/officeDocument/2006/relationships/font"/><Relationship Id="rId11" Target="fonts/font11.fntdata" Type="http://schemas.openxmlformats.org/officeDocument/2006/relationships/font"/><Relationship Id="rId110" Target="fonts/font110.fntdata" Type="http://schemas.openxmlformats.org/officeDocument/2006/relationships/font"/><Relationship Id="rId111" Target="fonts/font111.fntdata" Type="http://schemas.openxmlformats.org/officeDocument/2006/relationships/font"/><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slides/slide1.xml" Type="http://schemas.openxmlformats.org/officeDocument/2006/relationships/slide"/><Relationship Id="rId12" Target="fonts/font12.fntdata" Type="http://schemas.openxmlformats.org/officeDocument/2006/relationships/font"/><Relationship Id="rId120" Target="slides/slide2.xml" Type="http://schemas.openxmlformats.org/officeDocument/2006/relationships/slide"/><Relationship Id="rId121" Target="slides/slide3.xml" Type="http://schemas.openxmlformats.org/officeDocument/2006/relationships/slide"/><Relationship Id="rId122" Target="slides/slide4.xml" Type="http://schemas.openxmlformats.org/officeDocument/2006/relationships/slide"/><Relationship Id="rId123" Target="slides/slide5.xml" Type="http://schemas.openxmlformats.org/officeDocument/2006/relationships/slide"/><Relationship Id="rId124" Target="slides/slide6.xml" Type="http://schemas.openxmlformats.org/officeDocument/2006/relationships/slide"/><Relationship Id="rId125" Target="slides/slide7.xml" Type="http://schemas.openxmlformats.org/officeDocument/2006/relationships/slide"/><Relationship Id="rId126" Target="slides/slide8.xml" Type="http://schemas.openxmlformats.org/officeDocument/2006/relationships/slide"/><Relationship Id="rId127" Target="slides/slide9.xml" Type="http://schemas.openxmlformats.org/officeDocument/2006/relationships/slide"/><Relationship Id="rId128" Target="slides/slide10.xml" Type="http://schemas.openxmlformats.org/officeDocument/2006/relationships/slide"/><Relationship Id="rId129" Target="slides/slide11.xml" Type="http://schemas.openxmlformats.org/officeDocument/2006/relationships/slide"/><Relationship Id="rId13" Target="fonts/font13.fntdata" Type="http://schemas.openxmlformats.org/officeDocument/2006/relationships/font"/><Relationship Id="rId130" Target="slides/slide12.xml" Type="http://schemas.openxmlformats.org/officeDocument/2006/relationships/slide"/><Relationship Id="rId131" Target="slides/slide13.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7000"/>
            </a:blip>
            <a:stretch>
              <a:fillRect l="0" t="0" r="0" b="0"/>
            </a:stretch>
          </a:blipFill>
        </p:spPr>
      </p:sp>
      <p:grpSp>
        <p:nvGrpSpPr>
          <p:cNvPr name="Group 4" id="4"/>
          <p:cNvGrpSpPr/>
          <p:nvPr/>
        </p:nvGrpSpPr>
        <p:grpSpPr>
          <a:xfrm rot="0">
            <a:off x="4165712" y="6737887"/>
            <a:ext cx="8902939" cy="2310153"/>
            <a:chOff x="0" y="0"/>
            <a:chExt cx="3059442" cy="793870"/>
          </a:xfrm>
        </p:grpSpPr>
        <p:sp>
          <p:nvSpPr>
            <p:cNvPr name="Freeform 5" id="5"/>
            <p:cNvSpPr/>
            <p:nvPr/>
          </p:nvSpPr>
          <p:spPr>
            <a:xfrm flipH="false" flipV="false" rot="0">
              <a:off x="0" y="0"/>
              <a:ext cx="3059443" cy="793870"/>
            </a:xfrm>
            <a:custGeom>
              <a:avLst/>
              <a:gdLst/>
              <a:ahLst/>
              <a:cxnLst/>
              <a:rect r="r" b="b" t="t" l="l"/>
              <a:pathLst>
                <a:path h="793870" w="3059443">
                  <a:moveTo>
                    <a:pt x="0" y="0"/>
                  </a:moveTo>
                  <a:lnTo>
                    <a:pt x="3059443" y="0"/>
                  </a:lnTo>
                  <a:lnTo>
                    <a:pt x="3059443" y="793870"/>
                  </a:lnTo>
                  <a:lnTo>
                    <a:pt x="0" y="793870"/>
                  </a:lnTo>
                  <a:close/>
                </a:path>
              </a:pathLst>
            </a:custGeom>
            <a:solidFill>
              <a:srgbClr val="FFFFFF"/>
            </a:solidFill>
          </p:spPr>
        </p:sp>
      </p:grpSp>
      <p:sp>
        <p:nvSpPr>
          <p:cNvPr name="TextBox 6" id="6"/>
          <p:cNvSpPr txBox="true"/>
          <p:nvPr/>
        </p:nvSpPr>
        <p:spPr>
          <a:xfrm rot="0">
            <a:off x="2001605" y="3038475"/>
            <a:ext cx="14284790" cy="2828925"/>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a:rPr>
              <a:t>CREDIT CARD FRAUD DETECTION:</a:t>
            </a:r>
          </a:p>
        </p:txBody>
      </p:sp>
      <p:sp>
        <p:nvSpPr>
          <p:cNvPr name="Freeform 7" id="7"/>
          <p:cNvSpPr/>
          <p:nvPr/>
        </p:nvSpPr>
        <p:spPr>
          <a:xfrm flipH="false" flipV="false" rot="0">
            <a:off x="438008" y="6172200"/>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3967460" y="0"/>
            <a:ext cx="3291840" cy="4114800"/>
          </a:xfrm>
          <a:custGeom>
            <a:avLst/>
            <a:gdLst/>
            <a:ahLst/>
            <a:cxnLst/>
            <a:rect r="r" b="b" t="t" l="l"/>
            <a:pathLst>
              <a:path h="4114800" w="3291840">
                <a:moveTo>
                  <a:pt x="0" y="4114800"/>
                </a:moveTo>
                <a:lnTo>
                  <a:pt x="3291840" y="4114800"/>
                </a:lnTo>
                <a:lnTo>
                  <a:pt x="3291840"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165712" y="7157834"/>
            <a:ext cx="8902939" cy="1536933"/>
          </a:xfrm>
          <a:prstGeom prst="rect">
            <a:avLst/>
          </a:prstGeom>
        </p:spPr>
        <p:txBody>
          <a:bodyPr anchor="t" rtlCol="false" tIns="0" lIns="0" bIns="0" rIns="0">
            <a:spAutoFit/>
          </a:bodyPr>
          <a:lstStyle/>
          <a:p>
            <a:pPr algn="ctr">
              <a:lnSpc>
                <a:spcPts val="3977"/>
              </a:lnSpc>
            </a:pPr>
            <a:r>
              <a:rPr lang="en-US" sz="3899">
                <a:solidFill>
                  <a:srgbClr val="0B1B27"/>
                </a:solidFill>
                <a:latin typeface="TT Commons Pro Expanded"/>
              </a:rPr>
              <a:t>BHAVIKMANWANI (202318009</a:t>
            </a:r>
          </a:p>
          <a:p>
            <a:pPr algn="ctr">
              <a:lnSpc>
                <a:spcPts val="3977"/>
              </a:lnSpc>
            </a:pPr>
            <a:r>
              <a:rPr lang="en-US" sz="3899">
                <a:solidFill>
                  <a:srgbClr val="0B1B27"/>
                </a:solidFill>
                <a:latin typeface="TT Commons Pro Expanded"/>
              </a:rPr>
              <a:t>MANTHAN SOLANKI (202318012)</a:t>
            </a:r>
          </a:p>
          <a:p>
            <a:pPr algn="ctr">
              <a:lnSpc>
                <a:spcPts val="3977"/>
              </a:lnSpc>
            </a:pPr>
            <a:r>
              <a:rPr lang="en-US" sz="3899">
                <a:solidFill>
                  <a:srgbClr val="0B1B27"/>
                </a:solidFill>
                <a:latin typeface="TT Commons Pro Expanded"/>
              </a:rPr>
              <a:t>ANMOLPOONIA (202318009)</a:t>
            </a:r>
          </a:p>
        </p:txBody>
      </p:sp>
      <p:sp>
        <p:nvSpPr>
          <p:cNvPr name="TextBox 10" id="10"/>
          <p:cNvSpPr txBox="true"/>
          <p:nvPr/>
        </p:nvSpPr>
        <p:spPr>
          <a:xfrm rot="0">
            <a:off x="4851861" y="5935980"/>
            <a:ext cx="8216790" cy="539115"/>
          </a:xfrm>
          <a:prstGeom prst="rect">
            <a:avLst/>
          </a:prstGeom>
        </p:spPr>
        <p:txBody>
          <a:bodyPr anchor="t" rtlCol="false" tIns="0" lIns="0" bIns="0" rIns="0">
            <a:spAutoFit/>
          </a:bodyPr>
          <a:lstStyle/>
          <a:p>
            <a:pPr algn="ctr">
              <a:lnSpc>
                <a:spcPts val="4079"/>
              </a:lnSpc>
            </a:pPr>
            <a:r>
              <a:rPr lang="en-US" sz="3999">
                <a:solidFill>
                  <a:srgbClr val="FFFFFF"/>
                </a:solidFill>
                <a:latin typeface="TT Commons Pro Expanded"/>
              </a:rPr>
              <a:t>Using PySpark</a:t>
            </a:r>
          </a:p>
        </p:txBody>
      </p:sp>
      <p:grpSp>
        <p:nvGrpSpPr>
          <p:cNvPr name="Group 11" id="11"/>
          <p:cNvGrpSpPr/>
          <p:nvPr/>
        </p:nvGrpSpPr>
        <p:grpSpPr>
          <a:xfrm rot="0">
            <a:off x="2001605" y="686408"/>
            <a:ext cx="13906914" cy="1399567"/>
            <a:chOff x="0" y="0"/>
            <a:chExt cx="4779029" cy="480953"/>
          </a:xfrm>
        </p:grpSpPr>
        <p:sp>
          <p:nvSpPr>
            <p:cNvPr name="Freeform 12" id="12"/>
            <p:cNvSpPr/>
            <p:nvPr/>
          </p:nvSpPr>
          <p:spPr>
            <a:xfrm flipH="false" flipV="false" rot="0">
              <a:off x="0" y="0"/>
              <a:ext cx="4779029" cy="480953"/>
            </a:xfrm>
            <a:custGeom>
              <a:avLst/>
              <a:gdLst/>
              <a:ahLst/>
              <a:cxnLst/>
              <a:rect r="r" b="b" t="t" l="l"/>
              <a:pathLst>
                <a:path h="480953" w="4779029">
                  <a:moveTo>
                    <a:pt x="0" y="0"/>
                  </a:moveTo>
                  <a:lnTo>
                    <a:pt x="4779029" y="0"/>
                  </a:lnTo>
                  <a:lnTo>
                    <a:pt x="4779029" y="480953"/>
                  </a:lnTo>
                  <a:lnTo>
                    <a:pt x="0" y="480953"/>
                  </a:lnTo>
                  <a:close/>
                </a:path>
              </a:pathLst>
            </a:custGeom>
            <a:solidFill>
              <a:srgbClr val="FFFFFF"/>
            </a:solidFill>
          </p:spPr>
        </p:sp>
      </p:grpSp>
      <p:sp>
        <p:nvSpPr>
          <p:cNvPr name="TextBox 13" id="13"/>
          <p:cNvSpPr txBox="true"/>
          <p:nvPr/>
        </p:nvSpPr>
        <p:spPr>
          <a:xfrm rot="0">
            <a:off x="4503593" y="1095375"/>
            <a:ext cx="8902939" cy="527283"/>
          </a:xfrm>
          <a:prstGeom prst="rect">
            <a:avLst/>
          </a:prstGeom>
        </p:spPr>
        <p:txBody>
          <a:bodyPr anchor="t" rtlCol="false" tIns="0" lIns="0" bIns="0" rIns="0">
            <a:spAutoFit/>
          </a:bodyPr>
          <a:lstStyle/>
          <a:p>
            <a:pPr algn="ctr">
              <a:lnSpc>
                <a:spcPts val="3977"/>
              </a:lnSpc>
            </a:pPr>
            <a:r>
              <a:rPr lang="en-US" sz="3899">
                <a:solidFill>
                  <a:srgbClr val="0B1B27"/>
                </a:solidFill>
                <a:latin typeface="TT Commons Pro Expanded"/>
              </a:rPr>
              <a:t>BDP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EDAD8"/>
        </a:solidFill>
      </p:bgPr>
    </p:bg>
    <p:spTree>
      <p:nvGrpSpPr>
        <p:cNvPr id="1" name=""/>
        <p:cNvGrpSpPr/>
        <p:nvPr/>
      </p:nvGrpSpPr>
      <p:grpSpPr>
        <a:xfrm>
          <a:off x="0" y="0"/>
          <a:ext cx="0" cy="0"/>
          <a:chOff x="0" y="0"/>
          <a:chExt cx="0" cy="0"/>
        </a:xfrm>
      </p:grpSpPr>
      <p:grpSp>
        <p:nvGrpSpPr>
          <p:cNvPr name="Group 2" id="2"/>
          <p:cNvGrpSpPr/>
          <p:nvPr/>
        </p:nvGrpSpPr>
        <p:grpSpPr>
          <a:xfrm rot="0">
            <a:off x="12070120" y="-41587"/>
            <a:ext cx="6217880" cy="10328587"/>
            <a:chOff x="0" y="0"/>
            <a:chExt cx="1637631" cy="2720286"/>
          </a:xfrm>
        </p:grpSpPr>
        <p:sp>
          <p:nvSpPr>
            <p:cNvPr name="Freeform 3" id="3"/>
            <p:cNvSpPr/>
            <p:nvPr/>
          </p:nvSpPr>
          <p:spPr>
            <a:xfrm flipH="false" flipV="false" rot="0">
              <a:off x="0" y="0"/>
              <a:ext cx="1637631" cy="2720286"/>
            </a:xfrm>
            <a:custGeom>
              <a:avLst/>
              <a:gdLst/>
              <a:ahLst/>
              <a:cxnLst/>
              <a:rect r="r" b="b" t="t" l="l"/>
              <a:pathLst>
                <a:path h="2720286" w="1637631">
                  <a:moveTo>
                    <a:pt x="0" y="0"/>
                  </a:moveTo>
                  <a:lnTo>
                    <a:pt x="1637631" y="0"/>
                  </a:lnTo>
                  <a:lnTo>
                    <a:pt x="1637631" y="2720286"/>
                  </a:lnTo>
                  <a:lnTo>
                    <a:pt x="0" y="2720286"/>
                  </a:lnTo>
                  <a:close/>
                </a:path>
              </a:pathLst>
            </a:custGeom>
            <a:solidFill>
              <a:srgbClr val="203162"/>
            </a:solidFill>
          </p:spPr>
        </p:sp>
        <p:sp>
          <p:nvSpPr>
            <p:cNvPr name="TextBox 4" id="4"/>
            <p:cNvSpPr txBox="true"/>
            <p:nvPr/>
          </p:nvSpPr>
          <p:spPr>
            <a:xfrm>
              <a:off x="0" y="38100"/>
              <a:ext cx="1637631" cy="2682186"/>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5400000">
            <a:off x="15729316" y="-63307"/>
            <a:ext cx="2536964" cy="2580405"/>
          </a:xfrm>
          <a:custGeom>
            <a:avLst/>
            <a:gdLst/>
            <a:ahLst/>
            <a:cxnLst/>
            <a:rect r="r" b="b" t="t" l="l"/>
            <a:pathLst>
              <a:path h="2580405" w="2536964">
                <a:moveTo>
                  <a:pt x="0" y="0"/>
                </a:moveTo>
                <a:lnTo>
                  <a:pt x="2536963" y="0"/>
                </a:lnTo>
                <a:lnTo>
                  <a:pt x="2536963" y="2580405"/>
                </a:lnTo>
                <a:lnTo>
                  <a:pt x="0" y="2580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55937"/>
            <a:ext cx="4810175" cy="945527"/>
            <a:chOff x="0" y="0"/>
            <a:chExt cx="1266877" cy="249028"/>
          </a:xfrm>
        </p:grpSpPr>
        <p:sp>
          <p:nvSpPr>
            <p:cNvPr name="Freeform 7" id="7"/>
            <p:cNvSpPr/>
            <p:nvPr/>
          </p:nvSpPr>
          <p:spPr>
            <a:xfrm flipH="false" flipV="false" rot="0">
              <a:off x="0" y="0"/>
              <a:ext cx="1266877" cy="249028"/>
            </a:xfrm>
            <a:custGeom>
              <a:avLst/>
              <a:gdLst/>
              <a:ahLst/>
              <a:cxnLst/>
              <a:rect r="r" b="b" t="t" l="l"/>
              <a:pathLst>
                <a:path h="249028" w="1266877">
                  <a:moveTo>
                    <a:pt x="124514" y="0"/>
                  </a:moveTo>
                  <a:lnTo>
                    <a:pt x="1142364" y="0"/>
                  </a:lnTo>
                  <a:cubicBezTo>
                    <a:pt x="1211131" y="0"/>
                    <a:pt x="1266877" y="55747"/>
                    <a:pt x="1266877" y="124514"/>
                  </a:cubicBezTo>
                  <a:lnTo>
                    <a:pt x="1266877" y="124514"/>
                  </a:lnTo>
                  <a:cubicBezTo>
                    <a:pt x="1266877" y="157537"/>
                    <a:pt x="1253759" y="189207"/>
                    <a:pt x="1230408" y="212558"/>
                  </a:cubicBezTo>
                  <a:cubicBezTo>
                    <a:pt x="1207057" y="235909"/>
                    <a:pt x="1175387" y="249028"/>
                    <a:pt x="1142364" y="249028"/>
                  </a:cubicBezTo>
                  <a:lnTo>
                    <a:pt x="124514" y="249028"/>
                  </a:lnTo>
                  <a:cubicBezTo>
                    <a:pt x="55747" y="249028"/>
                    <a:pt x="0" y="193281"/>
                    <a:pt x="0" y="124514"/>
                  </a:cubicBezTo>
                  <a:lnTo>
                    <a:pt x="0" y="124514"/>
                  </a:lnTo>
                  <a:cubicBezTo>
                    <a:pt x="0" y="55747"/>
                    <a:pt x="55747" y="0"/>
                    <a:pt x="124514" y="0"/>
                  </a:cubicBezTo>
                  <a:close/>
                </a:path>
              </a:pathLst>
            </a:custGeom>
            <a:solidFill>
              <a:srgbClr val="86C2F8"/>
            </a:solidFill>
          </p:spPr>
        </p:sp>
        <p:sp>
          <p:nvSpPr>
            <p:cNvPr name="TextBox 8" id="8"/>
            <p:cNvSpPr txBox="true"/>
            <p:nvPr/>
          </p:nvSpPr>
          <p:spPr>
            <a:xfrm>
              <a:off x="0" y="47625"/>
              <a:ext cx="1266877" cy="201403"/>
            </a:xfrm>
            <a:prstGeom prst="rect">
              <a:avLst/>
            </a:prstGeom>
          </p:spPr>
          <p:txBody>
            <a:bodyPr anchor="ctr" rtlCol="false" tIns="50800" lIns="50800" bIns="50800" rIns="50800"/>
            <a:lstStyle/>
            <a:p>
              <a:pPr algn="ctr">
                <a:lnSpc>
                  <a:spcPts val="3030"/>
                </a:lnSpc>
              </a:pPr>
              <a:r>
                <a:rPr lang="en-US" sz="3000">
                  <a:solidFill>
                    <a:srgbClr val="000000"/>
                  </a:solidFill>
                  <a:latin typeface="Quicksand Bold"/>
                </a:rPr>
                <a:t>Logistic Regression:</a:t>
              </a:r>
            </a:p>
          </p:txBody>
        </p:sp>
      </p:grpSp>
      <p:sp>
        <p:nvSpPr>
          <p:cNvPr name="Freeform 9" id="9"/>
          <p:cNvSpPr/>
          <p:nvPr/>
        </p:nvSpPr>
        <p:spPr>
          <a:xfrm flipH="false" flipV="false" rot="0">
            <a:off x="651492" y="1875807"/>
            <a:ext cx="7727653" cy="3267693"/>
          </a:xfrm>
          <a:custGeom>
            <a:avLst/>
            <a:gdLst/>
            <a:ahLst/>
            <a:cxnLst/>
            <a:rect r="r" b="b" t="t" l="l"/>
            <a:pathLst>
              <a:path h="3267693" w="7727653">
                <a:moveTo>
                  <a:pt x="0" y="0"/>
                </a:moveTo>
                <a:lnTo>
                  <a:pt x="7727653" y="0"/>
                </a:lnTo>
                <a:lnTo>
                  <a:pt x="7727653" y="3267693"/>
                </a:lnTo>
                <a:lnTo>
                  <a:pt x="0" y="3267693"/>
                </a:lnTo>
                <a:lnTo>
                  <a:pt x="0" y="0"/>
                </a:lnTo>
                <a:close/>
              </a:path>
            </a:pathLst>
          </a:custGeom>
          <a:blipFill>
            <a:blip r:embed="rId4"/>
            <a:stretch>
              <a:fillRect l="0" t="0" r="0" b="0"/>
            </a:stretch>
          </a:blipFill>
          <a:ln w="38100" cap="sq">
            <a:solidFill>
              <a:srgbClr val="000000"/>
            </a:solidFill>
            <a:prstDash val="solid"/>
            <a:miter/>
          </a:ln>
        </p:spPr>
      </p:sp>
      <p:sp>
        <p:nvSpPr>
          <p:cNvPr name="Freeform 10" id="10"/>
          <p:cNvSpPr/>
          <p:nvPr/>
        </p:nvSpPr>
        <p:spPr>
          <a:xfrm flipH="false" flipV="false" rot="0">
            <a:off x="2274294" y="5689074"/>
            <a:ext cx="4482047" cy="4125070"/>
          </a:xfrm>
          <a:custGeom>
            <a:avLst/>
            <a:gdLst/>
            <a:ahLst/>
            <a:cxnLst/>
            <a:rect r="r" b="b" t="t" l="l"/>
            <a:pathLst>
              <a:path h="4125070" w="4482047">
                <a:moveTo>
                  <a:pt x="0" y="0"/>
                </a:moveTo>
                <a:lnTo>
                  <a:pt x="4482048" y="0"/>
                </a:lnTo>
                <a:lnTo>
                  <a:pt x="4482048" y="4125070"/>
                </a:lnTo>
                <a:lnTo>
                  <a:pt x="0" y="4125070"/>
                </a:lnTo>
                <a:lnTo>
                  <a:pt x="0" y="0"/>
                </a:lnTo>
                <a:close/>
              </a:path>
            </a:pathLst>
          </a:custGeom>
          <a:blipFill>
            <a:blip r:embed="rId5"/>
            <a:stretch>
              <a:fillRect l="0" t="0" r="0" b="0"/>
            </a:stretch>
          </a:blipFill>
          <a:ln w="38100" cap="sq">
            <a:solidFill>
              <a:srgbClr val="000000"/>
            </a:solidFill>
            <a:prstDash val="solid"/>
            <a:miter/>
          </a:ln>
        </p:spPr>
      </p:sp>
      <p:sp>
        <p:nvSpPr>
          <p:cNvPr name="Freeform 11" id="11"/>
          <p:cNvSpPr/>
          <p:nvPr/>
        </p:nvSpPr>
        <p:spPr>
          <a:xfrm flipH="false" flipV="false" rot="0">
            <a:off x="9531647" y="2026897"/>
            <a:ext cx="7727653" cy="1702703"/>
          </a:xfrm>
          <a:custGeom>
            <a:avLst/>
            <a:gdLst/>
            <a:ahLst/>
            <a:cxnLst/>
            <a:rect r="r" b="b" t="t" l="l"/>
            <a:pathLst>
              <a:path h="1702703" w="7727653">
                <a:moveTo>
                  <a:pt x="0" y="0"/>
                </a:moveTo>
                <a:lnTo>
                  <a:pt x="7727653" y="0"/>
                </a:lnTo>
                <a:lnTo>
                  <a:pt x="7727653" y="1702703"/>
                </a:lnTo>
                <a:lnTo>
                  <a:pt x="0" y="1702703"/>
                </a:lnTo>
                <a:lnTo>
                  <a:pt x="0" y="0"/>
                </a:lnTo>
                <a:close/>
              </a:path>
            </a:pathLst>
          </a:custGeom>
          <a:blipFill>
            <a:blip r:embed="rId6"/>
            <a:stretch>
              <a:fillRect l="0" t="0" r="0" b="0"/>
            </a:stretch>
          </a:blipFill>
          <a:ln w="38100" cap="sq">
            <a:solidFill>
              <a:srgbClr val="000000"/>
            </a:solidFill>
            <a:prstDash val="solid"/>
            <a:miter/>
          </a:ln>
        </p:spPr>
      </p:sp>
      <p:sp>
        <p:nvSpPr>
          <p:cNvPr name="Freeform 12" id="12"/>
          <p:cNvSpPr/>
          <p:nvPr/>
        </p:nvSpPr>
        <p:spPr>
          <a:xfrm flipH="false" flipV="false" rot="0">
            <a:off x="10743420" y="4431284"/>
            <a:ext cx="5304107" cy="5210560"/>
          </a:xfrm>
          <a:custGeom>
            <a:avLst/>
            <a:gdLst/>
            <a:ahLst/>
            <a:cxnLst/>
            <a:rect r="r" b="b" t="t" l="l"/>
            <a:pathLst>
              <a:path h="5210560" w="5304107">
                <a:moveTo>
                  <a:pt x="0" y="0"/>
                </a:moveTo>
                <a:lnTo>
                  <a:pt x="5304107" y="0"/>
                </a:lnTo>
                <a:lnTo>
                  <a:pt x="5304107" y="5210560"/>
                </a:lnTo>
                <a:lnTo>
                  <a:pt x="0" y="5210560"/>
                </a:lnTo>
                <a:lnTo>
                  <a:pt x="0" y="0"/>
                </a:lnTo>
                <a:close/>
              </a:path>
            </a:pathLst>
          </a:custGeom>
          <a:blipFill>
            <a:blip r:embed="rId7"/>
            <a:stretch>
              <a:fillRect l="0" t="0" r="0" b="0"/>
            </a:stretch>
          </a:blipFill>
          <a:ln w="38100" cap="sq">
            <a:solidFill>
              <a:srgbClr val="000000"/>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EDAD8"/>
        </a:solidFill>
      </p:bgPr>
    </p:bg>
    <p:spTree>
      <p:nvGrpSpPr>
        <p:cNvPr id="1" name=""/>
        <p:cNvGrpSpPr/>
        <p:nvPr/>
      </p:nvGrpSpPr>
      <p:grpSpPr>
        <a:xfrm>
          <a:off x="0" y="0"/>
          <a:ext cx="0" cy="0"/>
          <a:chOff x="0" y="0"/>
          <a:chExt cx="0" cy="0"/>
        </a:xfrm>
      </p:grpSpPr>
      <p:grpSp>
        <p:nvGrpSpPr>
          <p:cNvPr name="Group 2" id="2"/>
          <p:cNvGrpSpPr/>
          <p:nvPr/>
        </p:nvGrpSpPr>
        <p:grpSpPr>
          <a:xfrm rot="0">
            <a:off x="12070120" y="-41587"/>
            <a:ext cx="6217880" cy="10328587"/>
            <a:chOff x="0" y="0"/>
            <a:chExt cx="1637631" cy="2720286"/>
          </a:xfrm>
        </p:grpSpPr>
        <p:sp>
          <p:nvSpPr>
            <p:cNvPr name="Freeform 3" id="3"/>
            <p:cNvSpPr/>
            <p:nvPr/>
          </p:nvSpPr>
          <p:spPr>
            <a:xfrm flipH="false" flipV="false" rot="0">
              <a:off x="0" y="0"/>
              <a:ext cx="1637631" cy="2720286"/>
            </a:xfrm>
            <a:custGeom>
              <a:avLst/>
              <a:gdLst/>
              <a:ahLst/>
              <a:cxnLst/>
              <a:rect r="r" b="b" t="t" l="l"/>
              <a:pathLst>
                <a:path h="2720286" w="1637631">
                  <a:moveTo>
                    <a:pt x="0" y="0"/>
                  </a:moveTo>
                  <a:lnTo>
                    <a:pt x="1637631" y="0"/>
                  </a:lnTo>
                  <a:lnTo>
                    <a:pt x="1637631" y="2720286"/>
                  </a:lnTo>
                  <a:lnTo>
                    <a:pt x="0" y="2720286"/>
                  </a:lnTo>
                  <a:close/>
                </a:path>
              </a:pathLst>
            </a:custGeom>
            <a:solidFill>
              <a:srgbClr val="203162"/>
            </a:solidFill>
          </p:spPr>
        </p:sp>
        <p:sp>
          <p:nvSpPr>
            <p:cNvPr name="TextBox 4" id="4"/>
            <p:cNvSpPr txBox="true"/>
            <p:nvPr/>
          </p:nvSpPr>
          <p:spPr>
            <a:xfrm>
              <a:off x="0" y="38100"/>
              <a:ext cx="1637631" cy="2682186"/>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0">
            <a:off x="14033802" y="7261917"/>
            <a:ext cx="2290516" cy="2281926"/>
          </a:xfrm>
          <a:custGeom>
            <a:avLst/>
            <a:gdLst/>
            <a:ahLst/>
            <a:cxnLst/>
            <a:rect r="r" b="b" t="t" l="l"/>
            <a:pathLst>
              <a:path h="2281926" w="2290516">
                <a:moveTo>
                  <a:pt x="0" y="0"/>
                </a:moveTo>
                <a:lnTo>
                  <a:pt x="2290516" y="0"/>
                </a:lnTo>
                <a:lnTo>
                  <a:pt x="2290516" y="2281926"/>
                </a:lnTo>
                <a:lnTo>
                  <a:pt x="0" y="228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5729316" y="-63307"/>
            <a:ext cx="2536964" cy="2580405"/>
          </a:xfrm>
          <a:custGeom>
            <a:avLst/>
            <a:gdLst/>
            <a:ahLst/>
            <a:cxnLst/>
            <a:rect r="r" b="b" t="t" l="l"/>
            <a:pathLst>
              <a:path h="2580405" w="2536964">
                <a:moveTo>
                  <a:pt x="0" y="0"/>
                </a:moveTo>
                <a:lnTo>
                  <a:pt x="2536963" y="0"/>
                </a:lnTo>
                <a:lnTo>
                  <a:pt x="2536963" y="2580405"/>
                </a:lnTo>
                <a:lnTo>
                  <a:pt x="0" y="2580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38294" y="1028700"/>
            <a:ext cx="4810175" cy="945527"/>
            <a:chOff x="0" y="0"/>
            <a:chExt cx="1266877" cy="249028"/>
          </a:xfrm>
        </p:grpSpPr>
        <p:sp>
          <p:nvSpPr>
            <p:cNvPr name="Freeform 8" id="8"/>
            <p:cNvSpPr/>
            <p:nvPr/>
          </p:nvSpPr>
          <p:spPr>
            <a:xfrm flipH="false" flipV="false" rot="0">
              <a:off x="0" y="0"/>
              <a:ext cx="1266877" cy="249028"/>
            </a:xfrm>
            <a:custGeom>
              <a:avLst/>
              <a:gdLst/>
              <a:ahLst/>
              <a:cxnLst/>
              <a:rect r="r" b="b" t="t" l="l"/>
              <a:pathLst>
                <a:path h="249028" w="1266877">
                  <a:moveTo>
                    <a:pt x="124514" y="0"/>
                  </a:moveTo>
                  <a:lnTo>
                    <a:pt x="1142364" y="0"/>
                  </a:lnTo>
                  <a:cubicBezTo>
                    <a:pt x="1211131" y="0"/>
                    <a:pt x="1266877" y="55747"/>
                    <a:pt x="1266877" y="124514"/>
                  </a:cubicBezTo>
                  <a:lnTo>
                    <a:pt x="1266877" y="124514"/>
                  </a:lnTo>
                  <a:cubicBezTo>
                    <a:pt x="1266877" y="157537"/>
                    <a:pt x="1253759" y="189207"/>
                    <a:pt x="1230408" y="212558"/>
                  </a:cubicBezTo>
                  <a:cubicBezTo>
                    <a:pt x="1207057" y="235909"/>
                    <a:pt x="1175387" y="249028"/>
                    <a:pt x="1142364" y="249028"/>
                  </a:cubicBezTo>
                  <a:lnTo>
                    <a:pt x="124514" y="249028"/>
                  </a:lnTo>
                  <a:cubicBezTo>
                    <a:pt x="55747" y="249028"/>
                    <a:pt x="0" y="193281"/>
                    <a:pt x="0" y="124514"/>
                  </a:cubicBezTo>
                  <a:lnTo>
                    <a:pt x="0" y="124514"/>
                  </a:lnTo>
                  <a:cubicBezTo>
                    <a:pt x="0" y="55747"/>
                    <a:pt x="55747" y="0"/>
                    <a:pt x="124514" y="0"/>
                  </a:cubicBezTo>
                  <a:close/>
                </a:path>
              </a:pathLst>
            </a:custGeom>
            <a:solidFill>
              <a:srgbClr val="86C2F8"/>
            </a:solidFill>
          </p:spPr>
        </p:sp>
        <p:sp>
          <p:nvSpPr>
            <p:cNvPr name="TextBox 9" id="9"/>
            <p:cNvSpPr txBox="true"/>
            <p:nvPr/>
          </p:nvSpPr>
          <p:spPr>
            <a:xfrm>
              <a:off x="0" y="47625"/>
              <a:ext cx="1266877" cy="201403"/>
            </a:xfrm>
            <a:prstGeom prst="rect">
              <a:avLst/>
            </a:prstGeom>
          </p:spPr>
          <p:txBody>
            <a:bodyPr anchor="ctr" rtlCol="false" tIns="50800" lIns="50800" bIns="50800" rIns="50800"/>
            <a:lstStyle/>
            <a:p>
              <a:pPr algn="ctr">
                <a:lnSpc>
                  <a:spcPts val="3030"/>
                </a:lnSpc>
              </a:pPr>
              <a:r>
                <a:rPr lang="en-US" sz="3000">
                  <a:solidFill>
                    <a:srgbClr val="000000"/>
                  </a:solidFill>
                  <a:latin typeface="Quicksand Bold"/>
                </a:rPr>
                <a:t>Spport Vector Classifier:</a:t>
              </a:r>
            </a:p>
          </p:txBody>
        </p:sp>
      </p:grpSp>
      <p:sp>
        <p:nvSpPr>
          <p:cNvPr name="Freeform 10" id="10"/>
          <p:cNvSpPr/>
          <p:nvPr/>
        </p:nvSpPr>
        <p:spPr>
          <a:xfrm flipH="false" flipV="false" rot="0">
            <a:off x="479176" y="7387178"/>
            <a:ext cx="10332387" cy="2156665"/>
          </a:xfrm>
          <a:custGeom>
            <a:avLst/>
            <a:gdLst/>
            <a:ahLst/>
            <a:cxnLst/>
            <a:rect r="r" b="b" t="t" l="l"/>
            <a:pathLst>
              <a:path h="2156665" w="10332387">
                <a:moveTo>
                  <a:pt x="0" y="0"/>
                </a:moveTo>
                <a:lnTo>
                  <a:pt x="10332388" y="0"/>
                </a:lnTo>
                <a:lnTo>
                  <a:pt x="10332388" y="2156665"/>
                </a:lnTo>
                <a:lnTo>
                  <a:pt x="0" y="2156665"/>
                </a:lnTo>
                <a:lnTo>
                  <a:pt x="0" y="0"/>
                </a:lnTo>
                <a:close/>
              </a:path>
            </a:pathLst>
          </a:custGeom>
          <a:blipFill>
            <a:blip r:embed="rId6"/>
            <a:stretch>
              <a:fillRect l="0" t="0" r="0" b="0"/>
            </a:stretch>
          </a:blipFill>
          <a:ln w="38100" cap="sq">
            <a:solidFill>
              <a:srgbClr val="000000"/>
            </a:solidFill>
            <a:prstDash val="solid"/>
            <a:miter/>
          </a:ln>
        </p:spPr>
      </p:sp>
      <p:sp>
        <p:nvSpPr>
          <p:cNvPr name="Freeform 11" id="11"/>
          <p:cNvSpPr/>
          <p:nvPr/>
        </p:nvSpPr>
        <p:spPr>
          <a:xfrm flipH="false" flipV="false" rot="0">
            <a:off x="7361707" y="2929412"/>
            <a:ext cx="3564586" cy="3297635"/>
          </a:xfrm>
          <a:custGeom>
            <a:avLst/>
            <a:gdLst/>
            <a:ahLst/>
            <a:cxnLst/>
            <a:rect r="r" b="b" t="t" l="l"/>
            <a:pathLst>
              <a:path h="3297635" w="3564586">
                <a:moveTo>
                  <a:pt x="0" y="0"/>
                </a:moveTo>
                <a:lnTo>
                  <a:pt x="3564586" y="0"/>
                </a:lnTo>
                <a:lnTo>
                  <a:pt x="3564586" y="3297635"/>
                </a:lnTo>
                <a:lnTo>
                  <a:pt x="0" y="3297635"/>
                </a:lnTo>
                <a:lnTo>
                  <a:pt x="0" y="0"/>
                </a:lnTo>
                <a:close/>
              </a:path>
            </a:pathLst>
          </a:custGeom>
          <a:blipFill>
            <a:blip r:embed="rId7"/>
            <a:stretch>
              <a:fillRect l="0" t="0" r="0" b="0"/>
            </a:stretch>
          </a:blipFill>
          <a:ln w="38100" cap="sq">
            <a:solidFill>
              <a:srgbClr val="000000"/>
            </a:solidFill>
            <a:prstDash val="solid"/>
            <a:miter/>
          </a:ln>
        </p:spPr>
      </p:sp>
      <p:sp>
        <p:nvSpPr>
          <p:cNvPr name="Freeform 12" id="12"/>
          <p:cNvSpPr/>
          <p:nvPr/>
        </p:nvSpPr>
        <p:spPr>
          <a:xfrm flipH="false" flipV="false" rot="0">
            <a:off x="479176" y="2205629"/>
            <a:ext cx="6358807" cy="4745200"/>
          </a:xfrm>
          <a:custGeom>
            <a:avLst/>
            <a:gdLst/>
            <a:ahLst/>
            <a:cxnLst/>
            <a:rect r="r" b="b" t="t" l="l"/>
            <a:pathLst>
              <a:path h="4745200" w="6358807">
                <a:moveTo>
                  <a:pt x="0" y="0"/>
                </a:moveTo>
                <a:lnTo>
                  <a:pt x="6358807" y="0"/>
                </a:lnTo>
                <a:lnTo>
                  <a:pt x="6358807" y="4745200"/>
                </a:lnTo>
                <a:lnTo>
                  <a:pt x="0" y="4745200"/>
                </a:lnTo>
                <a:lnTo>
                  <a:pt x="0" y="0"/>
                </a:lnTo>
                <a:close/>
              </a:path>
            </a:pathLst>
          </a:custGeom>
          <a:blipFill>
            <a:blip r:embed="rId8"/>
            <a:stretch>
              <a:fillRect l="0" t="0" r="0" b="0"/>
            </a:stretch>
          </a:blipFill>
          <a:ln w="38100" cap="sq">
            <a:solidFill>
              <a:srgbClr val="000000"/>
            </a:solidFill>
            <a:prstDash val="solid"/>
            <a:miter/>
          </a:ln>
        </p:spPr>
      </p:sp>
      <p:sp>
        <p:nvSpPr>
          <p:cNvPr name="Freeform 13" id="13"/>
          <p:cNvSpPr/>
          <p:nvPr/>
        </p:nvSpPr>
        <p:spPr>
          <a:xfrm flipH="false" flipV="false" rot="0">
            <a:off x="12411146" y="2254286"/>
            <a:ext cx="4848154" cy="4647886"/>
          </a:xfrm>
          <a:custGeom>
            <a:avLst/>
            <a:gdLst/>
            <a:ahLst/>
            <a:cxnLst/>
            <a:rect r="r" b="b" t="t" l="l"/>
            <a:pathLst>
              <a:path h="4647886" w="4848154">
                <a:moveTo>
                  <a:pt x="0" y="0"/>
                </a:moveTo>
                <a:lnTo>
                  <a:pt x="4848154" y="0"/>
                </a:lnTo>
                <a:lnTo>
                  <a:pt x="4848154" y="4647886"/>
                </a:lnTo>
                <a:lnTo>
                  <a:pt x="0" y="4647886"/>
                </a:lnTo>
                <a:lnTo>
                  <a:pt x="0" y="0"/>
                </a:lnTo>
                <a:close/>
              </a:path>
            </a:pathLst>
          </a:custGeom>
          <a:blipFill>
            <a:blip r:embed="rId9"/>
            <a:stretch>
              <a:fillRect l="0" t="0" r="0" b="0"/>
            </a:stretch>
          </a:blipFill>
          <a:ln w="38100" cap="sq">
            <a:solidFill>
              <a:srgbClr val="000000"/>
            </a:solidFill>
            <a:prstDash val="solid"/>
            <a:miter/>
          </a:ln>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C6BA"/>
        </a:solidFill>
      </p:bgPr>
    </p:bg>
    <p:spTree>
      <p:nvGrpSpPr>
        <p:cNvPr id="1" name=""/>
        <p:cNvGrpSpPr/>
        <p:nvPr/>
      </p:nvGrpSpPr>
      <p:grpSpPr>
        <a:xfrm>
          <a:off x="0" y="0"/>
          <a:ext cx="0" cy="0"/>
          <a:chOff x="0" y="0"/>
          <a:chExt cx="0" cy="0"/>
        </a:xfrm>
      </p:grpSpPr>
      <p:grpSp>
        <p:nvGrpSpPr>
          <p:cNvPr name="Group 2" id="2"/>
          <p:cNvGrpSpPr/>
          <p:nvPr/>
        </p:nvGrpSpPr>
        <p:grpSpPr>
          <a:xfrm rot="0">
            <a:off x="9733146" y="7115641"/>
            <a:ext cx="4061954" cy="1567961"/>
            <a:chOff x="0" y="0"/>
            <a:chExt cx="1182427" cy="456431"/>
          </a:xfrm>
        </p:grpSpPr>
        <p:sp>
          <p:nvSpPr>
            <p:cNvPr name="Freeform 3" id="3"/>
            <p:cNvSpPr/>
            <p:nvPr/>
          </p:nvSpPr>
          <p:spPr>
            <a:xfrm flipH="false" flipV="false" rot="0">
              <a:off x="0" y="0"/>
              <a:ext cx="1182427" cy="456431"/>
            </a:xfrm>
            <a:custGeom>
              <a:avLst/>
              <a:gdLst/>
              <a:ahLst/>
              <a:cxnLst/>
              <a:rect r="r" b="b" t="t" l="l"/>
              <a:pathLst>
                <a:path h="456431" w="1182427">
                  <a:moveTo>
                    <a:pt x="38119" y="0"/>
                  </a:moveTo>
                  <a:lnTo>
                    <a:pt x="1144308" y="0"/>
                  </a:lnTo>
                  <a:cubicBezTo>
                    <a:pt x="1154418" y="0"/>
                    <a:pt x="1164113" y="4016"/>
                    <a:pt x="1171262" y="11165"/>
                  </a:cubicBezTo>
                  <a:cubicBezTo>
                    <a:pt x="1178411" y="18314"/>
                    <a:pt x="1182427" y="28009"/>
                    <a:pt x="1182427" y="38119"/>
                  </a:cubicBezTo>
                  <a:lnTo>
                    <a:pt x="1182427" y="418311"/>
                  </a:lnTo>
                  <a:cubicBezTo>
                    <a:pt x="1182427" y="439364"/>
                    <a:pt x="1165360" y="456431"/>
                    <a:pt x="1144308" y="456431"/>
                  </a:cubicBezTo>
                  <a:lnTo>
                    <a:pt x="38119" y="456431"/>
                  </a:lnTo>
                  <a:cubicBezTo>
                    <a:pt x="28009" y="456431"/>
                    <a:pt x="18314" y="452414"/>
                    <a:pt x="11165" y="445266"/>
                  </a:cubicBezTo>
                  <a:cubicBezTo>
                    <a:pt x="4016" y="438117"/>
                    <a:pt x="0" y="428421"/>
                    <a:pt x="0" y="418311"/>
                  </a:cubicBezTo>
                  <a:lnTo>
                    <a:pt x="0" y="38119"/>
                  </a:lnTo>
                  <a:cubicBezTo>
                    <a:pt x="0" y="28009"/>
                    <a:pt x="4016" y="18314"/>
                    <a:pt x="11165" y="11165"/>
                  </a:cubicBezTo>
                  <a:cubicBezTo>
                    <a:pt x="18314" y="4016"/>
                    <a:pt x="28009" y="0"/>
                    <a:pt x="38119" y="0"/>
                  </a:cubicBezTo>
                  <a:close/>
                </a:path>
              </a:pathLst>
            </a:custGeom>
            <a:solidFill>
              <a:srgbClr val="F7B916"/>
            </a:solidFill>
          </p:spPr>
        </p:sp>
        <p:sp>
          <p:nvSpPr>
            <p:cNvPr name="TextBox 4" id="4"/>
            <p:cNvSpPr txBox="true"/>
            <p:nvPr/>
          </p:nvSpPr>
          <p:spPr>
            <a:xfrm>
              <a:off x="0" y="-38100"/>
              <a:ext cx="1182427" cy="49453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95100" y="5385754"/>
            <a:ext cx="4061954" cy="1567961"/>
            <a:chOff x="0" y="0"/>
            <a:chExt cx="1182427" cy="456431"/>
          </a:xfrm>
        </p:grpSpPr>
        <p:sp>
          <p:nvSpPr>
            <p:cNvPr name="Freeform 6" id="6"/>
            <p:cNvSpPr/>
            <p:nvPr/>
          </p:nvSpPr>
          <p:spPr>
            <a:xfrm flipH="false" flipV="false" rot="0">
              <a:off x="0" y="0"/>
              <a:ext cx="1182427" cy="456431"/>
            </a:xfrm>
            <a:custGeom>
              <a:avLst/>
              <a:gdLst/>
              <a:ahLst/>
              <a:cxnLst/>
              <a:rect r="r" b="b" t="t" l="l"/>
              <a:pathLst>
                <a:path h="456431" w="1182427">
                  <a:moveTo>
                    <a:pt x="38119" y="0"/>
                  </a:moveTo>
                  <a:lnTo>
                    <a:pt x="1144308" y="0"/>
                  </a:lnTo>
                  <a:cubicBezTo>
                    <a:pt x="1154418" y="0"/>
                    <a:pt x="1164113" y="4016"/>
                    <a:pt x="1171262" y="11165"/>
                  </a:cubicBezTo>
                  <a:cubicBezTo>
                    <a:pt x="1178411" y="18314"/>
                    <a:pt x="1182427" y="28009"/>
                    <a:pt x="1182427" y="38119"/>
                  </a:cubicBezTo>
                  <a:lnTo>
                    <a:pt x="1182427" y="418311"/>
                  </a:lnTo>
                  <a:cubicBezTo>
                    <a:pt x="1182427" y="439364"/>
                    <a:pt x="1165360" y="456431"/>
                    <a:pt x="1144308" y="456431"/>
                  </a:cubicBezTo>
                  <a:lnTo>
                    <a:pt x="38119" y="456431"/>
                  </a:lnTo>
                  <a:cubicBezTo>
                    <a:pt x="28009" y="456431"/>
                    <a:pt x="18314" y="452414"/>
                    <a:pt x="11165" y="445266"/>
                  </a:cubicBezTo>
                  <a:cubicBezTo>
                    <a:pt x="4016" y="438117"/>
                    <a:pt x="0" y="428421"/>
                    <a:pt x="0" y="418311"/>
                  </a:cubicBezTo>
                  <a:lnTo>
                    <a:pt x="0" y="38119"/>
                  </a:lnTo>
                  <a:cubicBezTo>
                    <a:pt x="0" y="28009"/>
                    <a:pt x="4016" y="18314"/>
                    <a:pt x="11165" y="11165"/>
                  </a:cubicBezTo>
                  <a:cubicBezTo>
                    <a:pt x="18314" y="4016"/>
                    <a:pt x="28009" y="0"/>
                    <a:pt x="38119" y="0"/>
                  </a:cubicBezTo>
                  <a:close/>
                </a:path>
              </a:pathLst>
            </a:custGeom>
            <a:solidFill>
              <a:srgbClr val="F7B916"/>
            </a:solidFill>
          </p:spPr>
        </p:sp>
        <p:sp>
          <p:nvSpPr>
            <p:cNvPr name="TextBox 7" id="7"/>
            <p:cNvSpPr txBox="true"/>
            <p:nvPr/>
          </p:nvSpPr>
          <p:spPr>
            <a:xfrm>
              <a:off x="0" y="-38100"/>
              <a:ext cx="1182427" cy="49453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733146" y="3890069"/>
            <a:ext cx="4061954" cy="1567961"/>
            <a:chOff x="0" y="0"/>
            <a:chExt cx="1182427" cy="456431"/>
          </a:xfrm>
        </p:grpSpPr>
        <p:sp>
          <p:nvSpPr>
            <p:cNvPr name="Freeform 9" id="9"/>
            <p:cNvSpPr/>
            <p:nvPr/>
          </p:nvSpPr>
          <p:spPr>
            <a:xfrm flipH="false" flipV="false" rot="0">
              <a:off x="0" y="0"/>
              <a:ext cx="1182427" cy="456431"/>
            </a:xfrm>
            <a:custGeom>
              <a:avLst/>
              <a:gdLst/>
              <a:ahLst/>
              <a:cxnLst/>
              <a:rect r="r" b="b" t="t" l="l"/>
              <a:pathLst>
                <a:path h="456431" w="1182427">
                  <a:moveTo>
                    <a:pt x="38119" y="0"/>
                  </a:moveTo>
                  <a:lnTo>
                    <a:pt x="1144308" y="0"/>
                  </a:lnTo>
                  <a:cubicBezTo>
                    <a:pt x="1154418" y="0"/>
                    <a:pt x="1164113" y="4016"/>
                    <a:pt x="1171262" y="11165"/>
                  </a:cubicBezTo>
                  <a:cubicBezTo>
                    <a:pt x="1178411" y="18314"/>
                    <a:pt x="1182427" y="28009"/>
                    <a:pt x="1182427" y="38119"/>
                  </a:cubicBezTo>
                  <a:lnTo>
                    <a:pt x="1182427" y="418311"/>
                  </a:lnTo>
                  <a:cubicBezTo>
                    <a:pt x="1182427" y="439364"/>
                    <a:pt x="1165360" y="456431"/>
                    <a:pt x="1144308" y="456431"/>
                  </a:cubicBezTo>
                  <a:lnTo>
                    <a:pt x="38119" y="456431"/>
                  </a:lnTo>
                  <a:cubicBezTo>
                    <a:pt x="28009" y="456431"/>
                    <a:pt x="18314" y="452414"/>
                    <a:pt x="11165" y="445266"/>
                  </a:cubicBezTo>
                  <a:cubicBezTo>
                    <a:pt x="4016" y="438117"/>
                    <a:pt x="0" y="428421"/>
                    <a:pt x="0" y="418311"/>
                  </a:cubicBezTo>
                  <a:lnTo>
                    <a:pt x="0" y="38119"/>
                  </a:lnTo>
                  <a:cubicBezTo>
                    <a:pt x="0" y="28009"/>
                    <a:pt x="4016" y="18314"/>
                    <a:pt x="11165" y="11165"/>
                  </a:cubicBezTo>
                  <a:cubicBezTo>
                    <a:pt x="18314" y="4016"/>
                    <a:pt x="28009" y="0"/>
                    <a:pt x="38119" y="0"/>
                  </a:cubicBezTo>
                  <a:close/>
                </a:path>
              </a:pathLst>
            </a:custGeom>
            <a:solidFill>
              <a:srgbClr val="F7B916"/>
            </a:solidFill>
          </p:spPr>
        </p:sp>
        <p:sp>
          <p:nvSpPr>
            <p:cNvPr name="TextBox 10" id="10"/>
            <p:cNvSpPr txBox="true"/>
            <p:nvPr/>
          </p:nvSpPr>
          <p:spPr>
            <a:xfrm>
              <a:off x="0" y="-38100"/>
              <a:ext cx="1182427" cy="49453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795100" y="2322108"/>
            <a:ext cx="4061954" cy="1567961"/>
            <a:chOff x="0" y="0"/>
            <a:chExt cx="1182427" cy="456431"/>
          </a:xfrm>
        </p:grpSpPr>
        <p:sp>
          <p:nvSpPr>
            <p:cNvPr name="Freeform 12" id="12"/>
            <p:cNvSpPr/>
            <p:nvPr/>
          </p:nvSpPr>
          <p:spPr>
            <a:xfrm flipH="false" flipV="false" rot="0">
              <a:off x="0" y="0"/>
              <a:ext cx="1182427" cy="456431"/>
            </a:xfrm>
            <a:custGeom>
              <a:avLst/>
              <a:gdLst/>
              <a:ahLst/>
              <a:cxnLst/>
              <a:rect r="r" b="b" t="t" l="l"/>
              <a:pathLst>
                <a:path h="456431" w="1182427">
                  <a:moveTo>
                    <a:pt x="38119" y="0"/>
                  </a:moveTo>
                  <a:lnTo>
                    <a:pt x="1144308" y="0"/>
                  </a:lnTo>
                  <a:cubicBezTo>
                    <a:pt x="1154418" y="0"/>
                    <a:pt x="1164113" y="4016"/>
                    <a:pt x="1171262" y="11165"/>
                  </a:cubicBezTo>
                  <a:cubicBezTo>
                    <a:pt x="1178411" y="18314"/>
                    <a:pt x="1182427" y="28009"/>
                    <a:pt x="1182427" y="38119"/>
                  </a:cubicBezTo>
                  <a:lnTo>
                    <a:pt x="1182427" y="418311"/>
                  </a:lnTo>
                  <a:cubicBezTo>
                    <a:pt x="1182427" y="439364"/>
                    <a:pt x="1165360" y="456431"/>
                    <a:pt x="1144308" y="456431"/>
                  </a:cubicBezTo>
                  <a:lnTo>
                    <a:pt x="38119" y="456431"/>
                  </a:lnTo>
                  <a:cubicBezTo>
                    <a:pt x="28009" y="456431"/>
                    <a:pt x="18314" y="452414"/>
                    <a:pt x="11165" y="445266"/>
                  </a:cubicBezTo>
                  <a:cubicBezTo>
                    <a:pt x="4016" y="438117"/>
                    <a:pt x="0" y="428421"/>
                    <a:pt x="0" y="418311"/>
                  </a:cubicBezTo>
                  <a:lnTo>
                    <a:pt x="0" y="38119"/>
                  </a:lnTo>
                  <a:cubicBezTo>
                    <a:pt x="0" y="28009"/>
                    <a:pt x="4016" y="18314"/>
                    <a:pt x="11165" y="11165"/>
                  </a:cubicBezTo>
                  <a:cubicBezTo>
                    <a:pt x="18314" y="4016"/>
                    <a:pt x="28009" y="0"/>
                    <a:pt x="38119" y="0"/>
                  </a:cubicBezTo>
                  <a:close/>
                </a:path>
              </a:pathLst>
            </a:custGeom>
            <a:solidFill>
              <a:srgbClr val="F7B916"/>
            </a:solidFill>
          </p:spPr>
        </p:sp>
        <p:sp>
          <p:nvSpPr>
            <p:cNvPr name="TextBox 13" id="13"/>
            <p:cNvSpPr txBox="true"/>
            <p:nvPr/>
          </p:nvSpPr>
          <p:spPr>
            <a:xfrm>
              <a:off x="0" y="-38100"/>
              <a:ext cx="1182427" cy="49453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37371" y="4169067"/>
            <a:ext cx="8928343" cy="4324666"/>
          </a:xfrm>
          <a:custGeom>
            <a:avLst/>
            <a:gdLst/>
            <a:ahLst/>
            <a:cxnLst/>
            <a:rect r="r" b="b" t="t" l="l"/>
            <a:pathLst>
              <a:path h="4324666" w="8928343">
                <a:moveTo>
                  <a:pt x="0" y="0"/>
                </a:moveTo>
                <a:lnTo>
                  <a:pt x="8928343" y="0"/>
                </a:lnTo>
                <a:lnTo>
                  <a:pt x="8928343" y="4324666"/>
                </a:lnTo>
                <a:lnTo>
                  <a:pt x="0" y="4324666"/>
                </a:lnTo>
                <a:lnTo>
                  <a:pt x="0" y="0"/>
                </a:lnTo>
                <a:close/>
              </a:path>
            </a:pathLst>
          </a:custGeom>
          <a:blipFill>
            <a:blip r:embed="rId2"/>
            <a:stretch>
              <a:fillRect l="0" t="0" r="0" b="0"/>
            </a:stretch>
          </a:blipFill>
          <a:ln w="38100" cap="sq">
            <a:solidFill>
              <a:srgbClr val="000000"/>
            </a:solidFill>
            <a:prstDash val="solid"/>
            <a:miter/>
          </a:ln>
        </p:spPr>
      </p:sp>
      <p:sp>
        <p:nvSpPr>
          <p:cNvPr name="Freeform 15" id="15"/>
          <p:cNvSpPr/>
          <p:nvPr/>
        </p:nvSpPr>
        <p:spPr>
          <a:xfrm flipH="false" flipV="false" rot="0">
            <a:off x="437371" y="2220162"/>
            <a:ext cx="8706629" cy="1440665"/>
          </a:xfrm>
          <a:custGeom>
            <a:avLst/>
            <a:gdLst/>
            <a:ahLst/>
            <a:cxnLst/>
            <a:rect r="r" b="b" t="t" l="l"/>
            <a:pathLst>
              <a:path h="1440665" w="8706629">
                <a:moveTo>
                  <a:pt x="0" y="0"/>
                </a:moveTo>
                <a:lnTo>
                  <a:pt x="8706629" y="0"/>
                </a:lnTo>
                <a:lnTo>
                  <a:pt x="8706629" y="1440665"/>
                </a:lnTo>
                <a:lnTo>
                  <a:pt x="0" y="1440665"/>
                </a:lnTo>
                <a:lnTo>
                  <a:pt x="0" y="0"/>
                </a:lnTo>
                <a:close/>
              </a:path>
            </a:pathLst>
          </a:custGeom>
          <a:blipFill>
            <a:blip r:embed="rId3"/>
            <a:stretch>
              <a:fillRect l="0" t="0" r="0" b="0"/>
            </a:stretch>
          </a:blipFill>
          <a:ln w="38100" cap="sq">
            <a:solidFill>
              <a:srgbClr val="000000"/>
            </a:solidFill>
            <a:prstDash val="solid"/>
            <a:miter/>
          </a:ln>
        </p:spPr>
      </p:sp>
      <p:sp>
        <p:nvSpPr>
          <p:cNvPr name="TextBox 16" id="16"/>
          <p:cNvSpPr txBox="true"/>
          <p:nvPr/>
        </p:nvSpPr>
        <p:spPr>
          <a:xfrm rot="0">
            <a:off x="6889887" y="353363"/>
            <a:ext cx="4508227" cy="1362075"/>
          </a:xfrm>
          <a:prstGeom prst="rect">
            <a:avLst/>
          </a:prstGeom>
        </p:spPr>
        <p:txBody>
          <a:bodyPr anchor="t" rtlCol="false" tIns="0" lIns="0" bIns="0" rIns="0">
            <a:spAutoFit/>
          </a:bodyPr>
          <a:lstStyle/>
          <a:p>
            <a:pPr algn="ctr">
              <a:lnSpc>
                <a:spcPts val="3599"/>
              </a:lnSpc>
            </a:pPr>
            <a:r>
              <a:rPr lang="en-US" sz="2999">
                <a:solidFill>
                  <a:srgbClr val="000000"/>
                </a:solidFill>
                <a:latin typeface="Poppins Bold"/>
              </a:rPr>
              <a:t>COMPARISON ANALYSIS OF LR AND SVM:</a:t>
            </a:r>
          </a:p>
        </p:txBody>
      </p:sp>
      <p:sp>
        <p:nvSpPr>
          <p:cNvPr name="TextBox 17" id="17"/>
          <p:cNvSpPr txBox="true"/>
          <p:nvPr/>
        </p:nvSpPr>
        <p:spPr>
          <a:xfrm rot="0">
            <a:off x="10117411" y="7349725"/>
            <a:ext cx="3293424" cy="304800"/>
          </a:xfrm>
          <a:prstGeom prst="rect">
            <a:avLst/>
          </a:prstGeom>
        </p:spPr>
        <p:txBody>
          <a:bodyPr anchor="t" rtlCol="false" tIns="0" lIns="0" bIns="0" rIns="0">
            <a:spAutoFit/>
          </a:bodyPr>
          <a:lstStyle/>
          <a:p>
            <a:pPr algn="ctr">
              <a:lnSpc>
                <a:spcPts val="2279"/>
              </a:lnSpc>
            </a:pPr>
            <a:r>
              <a:rPr lang="en-US" sz="1899">
                <a:solidFill>
                  <a:srgbClr val="000000"/>
                </a:solidFill>
                <a:latin typeface="Poppins Bold"/>
              </a:rPr>
              <a:t>F1 SCORE:</a:t>
            </a:r>
          </a:p>
        </p:txBody>
      </p:sp>
      <p:sp>
        <p:nvSpPr>
          <p:cNvPr name="TextBox 18" id="18"/>
          <p:cNvSpPr txBox="true"/>
          <p:nvPr/>
        </p:nvSpPr>
        <p:spPr>
          <a:xfrm rot="0">
            <a:off x="14179365" y="5606288"/>
            <a:ext cx="3293424" cy="304800"/>
          </a:xfrm>
          <a:prstGeom prst="rect">
            <a:avLst/>
          </a:prstGeom>
        </p:spPr>
        <p:txBody>
          <a:bodyPr anchor="t" rtlCol="false" tIns="0" lIns="0" bIns="0" rIns="0">
            <a:spAutoFit/>
          </a:bodyPr>
          <a:lstStyle/>
          <a:p>
            <a:pPr algn="ctr">
              <a:lnSpc>
                <a:spcPts val="2279"/>
              </a:lnSpc>
            </a:pPr>
            <a:r>
              <a:rPr lang="en-US" sz="1899">
                <a:solidFill>
                  <a:srgbClr val="000000"/>
                </a:solidFill>
                <a:latin typeface="Poppins Bold"/>
              </a:rPr>
              <a:t>RECALL:</a:t>
            </a:r>
          </a:p>
        </p:txBody>
      </p:sp>
      <p:sp>
        <p:nvSpPr>
          <p:cNvPr name="TextBox 19" id="19"/>
          <p:cNvSpPr txBox="true"/>
          <p:nvPr/>
        </p:nvSpPr>
        <p:spPr>
          <a:xfrm rot="0">
            <a:off x="10117411" y="4007142"/>
            <a:ext cx="3293424" cy="304800"/>
          </a:xfrm>
          <a:prstGeom prst="rect">
            <a:avLst/>
          </a:prstGeom>
        </p:spPr>
        <p:txBody>
          <a:bodyPr anchor="t" rtlCol="false" tIns="0" lIns="0" bIns="0" rIns="0">
            <a:spAutoFit/>
          </a:bodyPr>
          <a:lstStyle/>
          <a:p>
            <a:pPr algn="ctr">
              <a:lnSpc>
                <a:spcPts val="2279"/>
              </a:lnSpc>
            </a:pPr>
            <a:r>
              <a:rPr lang="en-US" sz="1899">
                <a:solidFill>
                  <a:srgbClr val="000000"/>
                </a:solidFill>
                <a:latin typeface="Poppins Bold"/>
              </a:rPr>
              <a:t>PRECISION:</a:t>
            </a:r>
          </a:p>
        </p:txBody>
      </p:sp>
      <p:sp>
        <p:nvSpPr>
          <p:cNvPr name="TextBox 20" id="20"/>
          <p:cNvSpPr txBox="true"/>
          <p:nvPr/>
        </p:nvSpPr>
        <p:spPr>
          <a:xfrm rot="0">
            <a:off x="14330243" y="2468811"/>
            <a:ext cx="3293424" cy="304800"/>
          </a:xfrm>
          <a:prstGeom prst="rect">
            <a:avLst/>
          </a:prstGeom>
        </p:spPr>
        <p:txBody>
          <a:bodyPr anchor="t" rtlCol="false" tIns="0" lIns="0" bIns="0" rIns="0">
            <a:spAutoFit/>
          </a:bodyPr>
          <a:lstStyle/>
          <a:p>
            <a:pPr algn="ctr">
              <a:lnSpc>
                <a:spcPts val="2279"/>
              </a:lnSpc>
            </a:pPr>
            <a:r>
              <a:rPr lang="en-US" sz="1899">
                <a:solidFill>
                  <a:srgbClr val="000000"/>
                </a:solidFill>
                <a:latin typeface="Poppins Bold"/>
              </a:rPr>
              <a:t>ACCURACY:</a:t>
            </a:r>
          </a:p>
        </p:txBody>
      </p:sp>
      <p:sp>
        <p:nvSpPr>
          <p:cNvPr name="TextBox 21" id="21"/>
          <p:cNvSpPr txBox="true"/>
          <p:nvPr/>
        </p:nvSpPr>
        <p:spPr>
          <a:xfrm rot="0">
            <a:off x="15159512" y="2921444"/>
            <a:ext cx="1634887" cy="460932"/>
          </a:xfrm>
          <a:prstGeom prst="rect">
            <a:avLst/>
          </a:prstGeom>
        </p:spPr>
        <p:txBody>
          <a:bodyPr anchor="t" rtlCol="false" tIns="0" lIns="0" bIns="0" rIns="0">
            <a:spAutoFit/>
          </a:bodyPr>
          <a:lstStyle/>
          <a:p>
            <a:pPr algn="ctr">
              <a:lnSpc>
                <a:spcPts val="3497"/>
              </a:lnSpc>
            </a:pPr>
            <a:r>
              <a:rPr lang="en-US" sz="2938">
                <a:solidFill>
                  <a:srgbClr val="000000"/>
                </a:solidFill>
                <a:latin typeface="Poppins Bold"/>
              </a:rPr>
              <a:t>LR &gt; SVM</a:t>
            </a:r>
          </a:p>
        </p:txBody>
      </p:sp>
      <p:sp>
        <p:nvSpPr>
          <p:cNvPr name="TextBox 22" id="22"/>
          <p:cNvSpPr txBox="true"/>
          <p:nvPr/>
        </p:nvSpPr>
        <p:spPr>
          <a:xfrm rot="0">
            <a:off x="10946680" y="7880572"/>
            <a:ext cx="1634887" cy="460932"/>
          </a:xfrm>
          <a:prstGeom prst="rect">
            <a:avLst/>
          </a:prstGeom>
        </p:spPr>
        <p:txBody>
          <a:bodyPr anchor="t" rtlCol="false" tIns="0" lIns="0" bIns="0" rIns="0">
            <a:spAutoFit/>
          </a:bodyPr>
          <a:lstStyle/>
          <a:p>
            <a:pPr algn="ctr">
              <a:lnSpc>
                <a:spcPts val="3497"/>
              </a:lnSpc>
            </a:pPr>
            <a:r>
              <a:rPr lang="en-US" sz="2938">
                <a:solidFill>
                  <a:srgbClr val="000000"/>
                </a:solidFill>
                <a:latin typeface="Poppins Bold"/>
              </a:rPr>
              <a:t>LR &gt; SVM</a:t>
            </a:r>
          </a:p>
        </p:txBody>
      </p:sp>
      <p:sp>
        <p:nvSpPr>
          <p:cNvPr name="TextBox 23" id="23"/>
          <p:cNvSpPr txBox="true"/>
          <p:nvPr/>
        </p:nvSpPr>
        <p:spPr>
          <a:xfrm rot="0">
            <a:off x="15008634" y="6150685"/>
            <a:ext cx="1634887" cy="460932"/>
          </a:xfrm>
          <a:prstGeom prst="rect">
            <a:avLst/>
          </a:prstGeom>
        </p:spPr>
        <p:txBody>
          <a:bodyPr anchor="t" rtlCol="false" tIns="0" lIns="0" bIns="0" rIns="0">
            <a:spAutoFit/>
          </a:bodyPr>
          <a:lstStyle/>
          <a:p>
            <a:pPr algn="ctr">
              <a:lnSpc>
                <a:spcPts val="3497"/>
              </a:lnSpc>
            </a:pPr>
            <a:r>
              <a:rPr lang="en-US" sz="2938">
                <a:solidFill>
                  <a:srgbClr val="000000"/>
                </a:solidFill>
                <a:latin typeface="Poppins Bold"/>
              </a:rPr>
              <a:t>LR &gt; SVM</a:t>
            </a:r>
          </a:p>
        </p:txBody>
      </p:sp>
      <p:sp>
        <p:nvSpPr>
          <p:cNvPr name="TextBox 24" id="24"/>
          <p:cNvSpPr txBox="true"/>
          <p:nvPr/>
        </p:nvSpPr>
        <p:spPr>
          <a:xfrm rot="0">
            <a:off x="10946680" y="4655000"/>
            <a:ext cx="1634887" cy="460932"/>
          </a:xfrm>
          <a:prstGeom prst="rect">
            <a:avLst/>
          </a:prstGeom>
        </p:spPr>
        <p:txBody>
          <a:bodyPr anchor="t" rtlCol="false" tIns="0" lIns="0" bIns="0" rIns="0">
            <a:spAutoFit/>
          </a:bodyPr>
          <a:lstStyle/>
          <a:p>
            <a:pPr algn="ctr">
              <a:lnSpc>
                <a:spcPts val="3497"/>
              </a:lnSpc>
            </a:pPr>
            <a:r>
              <a:rPr lang="en-US" sz="2938">
                <a:solidFill>
                  <a:srgbClr val="000000"/>
                </a:solidFill>
                <a:latin typeface="Poppins Bold"/>
              </a:rPr>
              <a:t>LR &gt; SVM</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C6B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561314"/>
            <a:chOff x="0" y="0"/>
            <a:chExt cx="4274726" cy="2254832"/>
          </a:xfrm>
        </p:grpSpPr>
        <p:sp>
          <p:nvSpPr>
            <p:cNvPr name="Freeform 3" id="3"/>
            <p:cNvSpPr/>
            <p:nvPr/>
          </p:nvSpPr>
          <p:spPr>
            <a:xfrm flipH="false" flipV="false" rot="0">
              <a:off x="0" y="0"/>
              <a:ext cx="4274726" cy="2254832"/>
            </a:xfrm>
            <a:custGeom>
              <a:avLst/>
              <a:gdLst/>
              <a:ahLst/>
              <a:cxnLst/>
              <a:rect r="r" b="b" t="t" l="l"/>
              <a:pathLst>
                <a:path h="2254832" w="4274726">
                  <a:moveTo>
                    <a:pt x="14310" y="0"/>
                  </a:moveTo>
                  <a:lnTo>
                    <a:pt x="4260416" y="0"/>
                  </a:lnTo>
                  <a:cubicBezTo>
                    <a:pt x="4264211" y="0"/>
                    <a:pt x="4267851" y="1508"/>
                    <a:pt x="4270535" y="4191"/>
                  </a:cubicBezTo>
                  <a:cubicBezTo>
                    <a:pt x="4273218" y="6875"/>
                    <a:pt x="4274726" y="10515"/>
                    <a:pt x="4274726" y="14310"/>
                  </a:cubicBezTo>
                  <a:lnTo>
                    <a:pt x="4274726" y="2240522"/>
                  </a:lnTo>
                  <a:cubicBezTo>
                    <a:pt x="4274726" y="2244317"/>
                    <a:pt x="4273218" y="2247957"/>
                    <a:pt x="4270535" y="2250640"/>
                  </a:cubicBezTo>
                  <a:cubicBezTo>
                    <a:pt x="4267851" y="2253324"/>
                    <a:pt x="4264211" y="2254832"/>
                    <a:pt x="4260416" y="2254832"/>
                  </a:cubicBezTo>
                  <a:lnTo>
                    <a:pt x="14310" y="2254832"/>
                  </a:lnTo>
                  <a:cubicBezTo>
                    <a:pt x="10515" y="2254832"/>
                    <a:pt x="6875" y="2253324"/>
                    <a:pt x="4191" y="2250640"/>
                  </a:cubicBezTo>
                  <a:cubicBezTo>
                    <a:pt x="1508" y="2247957"/>
                    <a:pt x="0" y="2244317"/>
                    <a:pt x="0" y="2240522"/>
                  </a:cubicBezTo>
                  <a:lnTo>
                    <a:pt x="0" y="14310"/>
                  </a:lnTo>
                  <a:cubicBezTo>
                    <a:pt x="0" y="10515"/>
                    <a:pt x="1508" y="6875"/>
                    <a:pt x="4191" y="4191"/>
                  </a:cubicBezTo>
                  <a:cubicBezTo>
                    <a:pt x="6875" y="1508"/>
                    <a:pt x="10515" y="0"/>
                    <a:pt x="14310" y="0"/>
                  </a:cubicBezTo>
                  <a:close/>
                </a:path>
              </a:pathLst>
            </a:custGeom>
            <a:solidFill>
              <a:srgbClr val="86EAE9"/>
            </a:solidFill>
          </p:spPr>
        </p:sp>
        <p:sp>
          <p:nvSpPr>
            <p:cNvPr name="TextBox 4" id="4"/>
            <p:cNvSpPr txBox="true"/>
            <p:nvPr/>
          </p:nvSpPr>
          <p:spPr>
            <a:xfrm>
              <a:off x="0" y="-38100"/>
              <a:ext cx="4274726" cy="229293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624592" y="1403133"/>
            <a:ext cx="9343615" cy="951350"/>
          </a:xfrm>
          <a:custGeom>
            <a:avLst/>
            <a:gdLst/>
            <a:ahLst/>
            <a:cxnLst/>
            <a:rect r="r" b="b" t="t" l="l"/>
            <a:pathLst>
              <a:path h="951350" w="9343615">
                <a:moveTo>
                  <a:pt x="0" y="0"/>
                </a:moveTo>
                <a:lnTo>
                  <a:pt x="9343616" y="0"/>
                </a:lnTo>
                <a:lnTo>
                  <a:pt x="9343616" y="951350"/>
                </a:lnTo>
                <a:lnTo>
                  <a:pt x="0" y="951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2742" y="3085735"/>
            <a:ext cx="301624" cy="301624"/>
          </a:xfrm>
          <a:custGeom>
            <a:avLst/>
            <a:gdLst/>
            <a:ahLst/>
            <a:cxnLst/>
            <a:rect r="r" b="b" t="t" l="l"/>
            <a:pathLst>
              <a:path h="301624" w="301624">
                <a:moveTo>
                  <a:pt x="0" y="0"/>
                </a:moveTo>
                <a:lnTo>
                  <a:pt x="301623" y="0"/>
                </a:lnTo>
                <a:lnTo>
                  <a:pt x="301623" y="301624"/>
                </a:lnTo>
                <a:lnTo>
                  <a:pt x="0" y="301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6730" y="2762955"/>
            <a:ext cx="1856920" cy="1786019"/>
          </a:xfrm>
          <a:custGeom>
            <a:avLst/>
            <a:gdLst/>
            <a:ahLst/>
            <a:cxnLst/>
            <a:rect r="r" b="b" t="t" l="l"/>
            <a:pathLst>
              <a:path h="1786019" w="1856920">
                <a:moveTo>
                  <a:pt x="0" y="0"/>
                </a:moveTo>
                <a:lnTo>
                  <a:pt x="1856920" y="0"/>
                </a:lnTo>
                <a:lnTo>
                  <a:pt x="1856920" y="1786019"/>
                </a:lnTo>
                <a:lnTo>
                  <a:pt x="0" y="1786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4469" y="-741777"/>
            <a:ext cx="2601526" cy="2620585"/>
          </a:xfrm>
          <a:custGeom>
            <a:avLst/>
            <a:gdLst/>
            <a:ahLst/>
            <a:cxnLst/>
            <a:rect r="r" b="b" t="t" l="l"/>
            <a:pathLst>
              <a:path h="2620585" w="2601526">
                <a:moveTo>
                  <a:pt x="0" y="0"/>
                </a:moveTo>
                <a:lnTo>
                  <a:pt x="2601526" y="0"/>
                </a:lnTo>
                <a:lnTo>
                  <a:pt x="2601526" y="2620585"/>
                </a:lnTo>
                <a:lnTo>
                  <a:pt x="0" y="26205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543721" y="1383935"/>
            <a:ext cx="9200557" cy="863600"/>
          </a:xfrm>
          <a:prstGeom prst="rect">
            <a:avLst/>
          </a:prstGeom>
        </p:spPr>
        <p:txBody>
          <a:bodyPr anchor="t" rtlCol="false" tIns="0" lIns="0" bIns="0" rIns="0">
            <a:spAutoFit/>
          </a:bodyPr>
          <a:lstStyle/>
          <a:p>
            <a:pPr algn="ctr">
              <a:lnSpc>
                <a:spcPts val="7000"/>
              </a:lnSpc>
            </a:pPr>
            <a:r>
              <a:rPr lang="en-US" sz="5000">
                <a:solidFill>
                  <a:srgbClr val="0F2C33"/>
                </a:solidFill>
                <a:latin typeface="Oswald Bold"/>
              </a:rPr>
              <a:t>REFERENCES </a:t>
            </a:r>
          </a:p>
        </p:txBody>
      </p:sp>
      <p:sp>
        <p:nvSpPr>
          <p:cNvPr name="TextBox 10" id="10"/>
          <p:cNvSpPr txBox="true"/>
          <p:nvPr/>
        </p:nvSpPr>
        <p:spPr>
          <a:xfrm rot="0">
            <a:off x="2218222" y="3368309"/>
            <a:ext cx="13330312" cy="5227244"/>
          </a:xfrm>
          <a:prstGeom prst="rect">
            <a:avLst/>
          </a:prstGeom>
        </p:spPr>
        <p:txBody>
          <a:bodyPr anchor="t" rtlCol="false" tIns="0" lIns="0" bIns="0" rIns="0">
            <a:spAutoFit/>
          </a:bodyPr>
          <a:lstStyle/>
          <a:p>
            <a:pPr algn="just">
              <a:lnSpc>
                <a:spcPts val="1684"/>
              </a:lnSpc>
            </a:pPr>
            <a:r>
              <a:rPr lang="en-US" sz="1202">
                <a:solidFill>
                  <a:srgbClr val="0F2C33"/>
                </a:solidFill>
                <a:latin typeface="Oswald Bold"/>
              </a:rPr>
              <a:t>• NUTAN BHOGENDRA SHARMA. ”FEATURE TRANSFORMER: VECTORASSEMBLER IN PYSPARK ML FEATURE (PART 3)”. MEDIUM. [ONLINE]. AVAILABLE: HTTPS://MEDIUM.COM/@NUTANBHOGENDRASHARMA/FEATURE-TRANSFORMER-VECTORASSEMBLER-IN-PYSPARK-ML-FEATURE-PART-3-B3C2C3C93EE9#:~:TEXT=VECTORASSEMBLER%20IS%20A%20TRANSFORMER%20THAT,LOGISTIC%20REGRESSION%20AND%20DECISION%20TREES.</a:t>
            </a:r>
          </a:p>
          <a:p>
            <a:pPr algn="just">
              <a:lnSpc>
                <a:spcPts val="1684"/>
              </a:lnSpc>
            </a:pPr>
          </a:p>
          <a:p>
            <a:pPr algn="just">
              <a:lnSpc>
                <a:spcPts val="1684"/>
              </a:lnSpc>
            </a:pPr>
            <a:r>
              <a:rPr lang="en-US" sz="1202">
                <a:solidFill>
                  <a:srgbClr val="0F2C33"/>
                </a:solidFill>
                <a:latin typeface="Oswald Bold"/>
              </a:rPr>
              <a:t>• Nutan Bhogendra Sharma. ”Role of StringIndexer and Pipelines in PySpark ML Feature”. Medium. [Online]. Available: https://medium.com/@nutanbhogendrasharma/role-of-stringindexer-and-pip</a:t>
            </a:r>
          </a:p>
          <a:p>
            <a:pPr algn="just">
              <a:lnSpc>
                <a:spcPts val="1684"/>
              </a:lnSpc>
            </a:pPr>
          </a:p>
          <a:p>
            <a:pPr algn="just">
              <a:lnSpc>
                <a:spcPts val="1684"/>
              </a:lnSpc>
            </a:pPr>
            <a:r>
              <a:rPr lang="en-US" sz="1202">
                <a:solidFill>
                  <a:srgbClr val="0F2C33"/>
                </a:solidFill>
                <a:latin typeface="Oswald Bold"/>
              </a:rPr>
              <a:t>• Nutan Bhogendra Sharma. ”Role of OneHotEncoder and Pipelines in PySpark ML Feature (Part 2)”. Medium. [Online]. Available: https://medium.com/@nutanbhogendrasharma/role-of-onehotencoder-and-pipelines-in-pyspark-ml-feature-part-2-3275767e74f0.</a:t>
            </a:r>
          </a:p>
          <a:p>
            <a:pPr algn="just">
              <a:lnSpc>
                <a:spcPts val="1684"/>
              </a:lnSpc>
            </a:pPr>
          </a:p>
          <a:p>
            <a:pPr algn="just">
              <a:lnSpc>
                <a:spcPts val="1684"/>
              </a:lnSpc>
            </a:pPr>
            <a:r>
              <a:rPr lang="en-US" sz="1202">
                <a:solidFill>
                  <a:srgbClr val="0F2C33"/>
                </a:solidFill>
                <a:latin typeface="Oswald Bold"/>
              </a:rPr>
              <a:t>• Qiang Yan, Yongli Liu, Hao Shen, Zhiwen Yu, Xianhai Yu. ”A new artificial bee colony algorithm for selecting optimal features in machine learning-based software defect prediction”. ScienceDirect. [Online]. Available: https://www.sciencedirect.com/science/article/ pii/S187705092030065X.</a:t>
            </a:r>
          </a:p>
          <a:p>
            <a:pPr algn="just">
              <a:lnSpc>
                <a:spcPts val="1684"/>
              </a:lnSpc>
            </a:pPr>
          </a:p>
          <a:p>
            <a:pPr algn="just">
              <a:lnSpc>
                <a:spcPts val="1684"/>
              </a:lnSpc>
            </a:pPr>
            <a:r>
              <a:rPr lang="en-US" sz="1202">
                <a:solidFill>
                  <a:srgbClr val="0F2C33"/>
                </a:solidFill>
                <a:latin typeface="Oswald Bold"/>
              </a:rPr>
              <a:t>• Kaggle. ”Credit Card Transactions”. Kaggle. [Online]. Available: https://www.kaggle.com/datasets/ealtman2019/credit-card-transactions?select=credit_card_transactions-ibm_v2.csv</a:t>
            </a:r>
          </a:p>
          <a:p>
            <a:pPr algn="just">
              <a:lnSpc>
                <a:spcPts val="1684"/>
              </a:lnSpc>
            </a:pPr>
          </a:p>
          <a:p>
            <a:pPr algn="just">
              <a:lnSpc>
                <a:spcPts val="1684"/>
              </a:lnSpc>
            </a:pPr>
            <a:r>
              <a:rPr lang="en-US" sz="1202">
                <a:solidFill>
                  <a:srgbClr val="0F2C33"/>
                </a:solidFill>
                <a:latin typeface="Oswald Bold"/>
              </a:rPr>
              <a:t>• Vidyasagar Machupalli. ”Building a Credit Card Fraud Detection Online Training Pipeline with River ML and Apache Flink”. Towards Data Science. [Online]. Available: https://towardsdatascience.com/building-a-credit-card-fraud-detection-online-training-pipeline-with-ri</a:t>
            </a:r>
          </a:p>
          <a:p>
            <a:pPr algn="just">
              <a:lnSpc>
                <a:spcPts val="1684"/>
              </a:lnSpc>
            </a:pPr>
          </a:p>
          <a:p>
            <a:pPr algn="just">
              <a:lnSpc>
                <a:spcPts val="1684"/>
              </a:lnSpc>
            </a:pPr>
            <a:r>
              <a:rPr lang="en-US" sz="1202">
                <a:solidFill>
                  <a:srgbClr val="0F2C33"/>
                </a:solidFill>
                <a:latin typeface="Oswald Bold"/>
              </a:rPr>
              <a:t>• Analytics Vidhya. ”Support Vector Machines(SVM) – A Complete Guide For Beginners”. Analytics Vidhya. [Online]. Available: https://www.analyticsvidhya.com/blog/2021/ 10/support-vector-machinessvm-a-complete-guide-for-beginners/.</a:t>
            </a:r>
          </a:p>
          <a:p>
            <a:pPr algn="just">
              <a:lnSpc>
                <a:spcPts val="1684"/>
              </a:lnSpc>
            </a:pPr>
          </a:p>
          <a:p>
            <a:pPr algn="just">
              <a:lnSpc>
                <a:spcPts val="1684"/>
              </a:lnSpc>
            </a:pPr>
            <a:r>
              <a:rPr lang="en-US" sz="1202">
                <a:solidFill>
                  <a:srgbClr val="0F2C33"/>
                </a:solidFill>
                <a:latin typeface="Oswald Bold"/>
              </a:rPr>
              <a:t>• Builtin. ”Logistic Regression: Understanding Building Simple Models in Python”. Builtin.</a:t>
            </a:r>
          </a:p>
          <a:p>
            <a:pPr algn="just">
              <a:lnSpc>
                <a:spcPts val="1684"/>
              </a:lnSpc>
            </a:pPr>
            <a:r>
              <a:rPr lang="en-US" sz="1202">
                <a:solidFill>
                  <a:srgbClr val="0F2C33"/>
                </a:solidFill>
                <a:latin typeface="Oswald Bold"/>
              </a:rPr>
              <a:t>[Online]. Available: https://builtin.com/articles/logistic-classifier.</a:t>
            </a:r>
          </a:p>
          <a:p>
            <a:pPr algn="just">
              <a:lnSpc>
                <a:spcPts val="1684"/>
              </a:lnSpc>
            </a:pPr>
          </a:p>
          <a:p>
            <a:pPr algn="just">
              <a:lnSpc>
                <a:spcPts val="168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6EAE9"/>
        </a:solidFill>
      </p:bgPr>
    </p:bg>
    <p:spTree>
      <p:nvGrpSpPr>
        <p:cNvPr id="1" name=""/>
        <p:cNvGrpSpPr/>
        <p:nvPr/>
      </p:nvGrpSpPr>
      <p:grpSpPr>
        <a:xfrm>
          <a:off x="0" y="0"/>
          <a:ext cx="0" cy="0"/>
          <a:chOff x="0" y="0"/>
          <a:chExt cx="0" cy="0"/>
        </a:xfrm>
      </p:grpSpPr>
      <p:grpSp>
        <p:nvGrpSpPr>
          <p:cNvPr name="Group 2" id="2"/>
          <p:cNvGrpSpPr/>
          <p:nvPr/>
        </p:nvGrpSpPr>
        <p:grpSpPr>
          <a:xfrm rot="0">
            <a:off x="8992411" y="2363810"/>
            <a:ext cx="7261733" cy="5716996"/>
            <a:chOff x="0" y="0"/>
            <a:chExt cx="3730237" cy="2936730"/>
          </a:xfrm>
        </p:grpSpPr>
        <p:sp>
          <p:nvSpPr>
            <p:cNvPr name="Freeform 3" id="3"/>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grpSp>
        <p:nvGrpSpPr>
          <p:cNvPr name="Group 4" id="4"/>
          <p:cNvGrpSpPr/>
          <p:nvPr/>
        </p:nvGrpSpPr>
        <p:grpSpPr>
          <a:xfrm rot="0">
            <a:off x="7501405" y="1896318"/>
            <a:ext cx="10679523" cy="6873667"/>
            <a:chOff x="0" y="0"/>
            <a:chExt cx="5513070" cy="3548380"/>
          </a:xfrm>
        </p:grpSpPr>
        <p:sp>
          <p:nvSpPr>
            <p:cNvPr name="Freeform 5" id="5"/>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000000">
                <a:alpha val="0"/>
              </a:srgbClr>
            </a:solidFill>
            <a:ln w="12700">
              <a:solidFill>
                <a:srgbClr val="000000"/>
              </a:solidFill>
            </a:ln>
          </p:spPr>
        </p:sp>
      </p:grpSp>
      <p:sp>
        <p:nvSpPr>
          <p:cNvPr name="Freeform 6" id="6"/>
          <p:cNvSpPr/>
          <p:nvPr/>
        </p:nvSpPr>
        <p:spPr>
          <a:xfrm flipH="false" flipV="false" rot="0">
            <a:off x="10201009" y="2800040"/>
            <a:ext cx="4844537" cy="4844537"/>
          </a:xfrm>
          <a:custGeom>
            <a:avLst/>
            <a:gdLst/>
            <a:ahLst/>
            <a:cxnLst/>
            <a:rect r="r" b="b" t="t" l="l"/>
            <a:pathLst>
              <a:path h="4844537" w="4844537">
                <a:moveTo>
                  <a:pt x="0" y="0"/>
                </a:moveTo>
                <a:lnTo>
                  <a:pt x="4844537" y="0"/>
                </a:lnTo>
                <a:lnTo>
                  <a:pt x="4844537" y="4844537"/>
                </a:lnTo>
                <a:lnTo>
                  <a:pt x="0" y="4844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677399"/>
            <a:ext cx="5878448" cy="8932201"/>
            <a:chOff x="0" y="0"/>
            <a:chExt cx="7837930" cy="11909601"/>
          </a:xfrm>
        </p:grpSpPr>
        <p:sp>
          <p:nvSpPr>
            <p:cNvPr name="TextBox 8" id="8"/>
            <p:cNvSpPr txBox="true"/>
            <p:nvPr/>
          </p:nvSpPr>
          <p:spPr>
            <a:xfrm rot="0">
              <a:off x="0" y="-9525"/>
              <a:ext cx="7837930" cy="2219325"/>
            </a:xfrm>
            <a:prstGeom prst="rect">
              <a:avLst/>
            </a:prstGeom>
          </p:spPr>
          <p:txBody>
            <a:bodyPr anchor="t" rtlCol="false" tIns="0" lIns="0" bIns="0" rIns="0">
              <a:spAutoFit/>
            </a:bodyPr>
            <a:lstStyle/>
            <a:p>
              <a:pPr algn="ctr" marL="0" indent="0" lvl="0">
                <a:lnSpc>
                  <a:spcPts val="6558"/>
                </a:lnSpc>
              </a:pPr>
              <a:r>
                <a:rPr lang="en-US" sz="5465">
                  <a:solidFill>
                    <a:srgbClr val="000000"/>
                  </a:solidFill>
                  <a:latin typeface="Public Sans Bold"/>
                </a:rPr>
                <a:t>PROBLEM DESCRIPTION:</a:t>
              </a:r>
            </a:p>
          </p:txBody>
        </p:sp>
        <p:sp>
          <p:nvSpPr>
            <p:cNvPr name="TextBox 9" id="9"/>
            <p:cNvSpPr txBox="true"/>
            <p:nvPr/>
          </p:nvSpPr>
          <p:spPr>
            <a:xfrm rot="0">
              <a:off x="0" y="2518536"/>
              <a:ext cx="7837930" cy="9391065"/>
            </a:xfrm>
            <a:prstGeom prst="rect">
              <a:avLst/>
            </a:prstGeom>
          </p:spPr>
          <p:txBody>
            <a:bodyPr anchor="t" rtlCol="false" tIns="0" lIns="0" bIns="0" rIns="0">
              <a:spAutoFit/>
            </a:bodyPr>
            <a:lstStyle/>
            <a:p>
              <a:pPr algn="ctr" marL="0" indent="0" lvl="0">
                <a:lnSpc>
                  <a:spcPts val="2969"/>
                </a:lnSpc>
              </a:pPr>
              <a:r>
                <a:rPr lang="en-US" sz="2284">
                  <a:solidFill>
                    <a:srgbClr val="000000"/>
                  </a:solidFill>
                  <a:latin typeface="Source Sans Pro"/>
                </a:rPr>
                <a:t>In the realm of financial transactions, credit card fraud poses a significant challenge for both consumers and financial institutions. The rapid growth of digital transactions has made it easier for fraudsters to exploit vulnerabilities in payment systems. To combat this issue, advanced techniques such as machine learning can be employed to detect fraudulent activities in real-time.</a:t>
              </a:r>
            </a:p>
            <a:p>
              <a:pPr algn="ctr" marL="0" indent="0" lvl="0">
                <a:lnSpc>
                  <a:spcPts val="2969"/>
                </a:lnSpc>
              </a:pPr>
              <a:r>
                <a:rPr lang="en-US" sz="2284">
                  <a:solidFill>
                    <a:srgbClr val="000000"/>
                  </a:solidFill>
                  <a:latin typeface="Source Sans Pro"/>
                </a:rPr>
                <a:t>The objective of this project is to develop a credit card fraud detection system using PySpark, a powerful tool for big data processing and machine learning in the Python ecosystem. The dataset consists of a large number of credit card transactions, each characterized by various features such as transaction amount, merchant category, time of transaction, etc. The challenge lies in identifying patterns and anomalies that indicate potential fraudulent behavior.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780323" y="2242329"/>
            <a:ext cx="2624131" cy="2726161"/>
            <a:chOff x="0" y="0"/>
            <a:chExt cx="812800" cy="844403"/>
          </a:xfrm>
        </p:grpSpPr>
        <p:sp>
          <p:nvSpPr>
            <p:cNvPr name="Freeform 8" id="8"/>
            <p:cNvSpPr/>
            <p:nvPr/>
          </p:nvSpPr>
          <p:spPr>
            <a:xfrm flipH="false" flipV="false" rot="0">
              <a:off x="0" y="0"/>
              <a:ext cx="812800" cy="844403"/>
            </a:xfrm>
            <a:custGeom>
              <a:avLst/>
              <a:gdLst/>
              <a:ahLst/>
              <a:cxnLst/>
              <a:rect r="r" b="b" t="t" l="l"/>
              <a:pathLst>
                <a:path h="844403" w="812800">
                  <a:moveTo>
                    <a:pt x="406400" y="0"/>
                  </a:moveTo>
                  <a:cubicBezTo>
                    <a:pt x="181951" y="0"/>
                    <a:pt x="0" y="189026"/>
                    <a:pt x="0" y="422201"/>
                  </a:cubicBezTo>
                  <a:cubicBezTo>
                    <a:pt x="0" y="655377"/>
                    <a:pt x="181951" y="844403"/>
                    <a:pt x="406400" y="844403"/>
                  </a:cubicBezTo>
                  <a:cubicBezTo>
                    <a:pt x="630849" y="844403"/>
                    <a:pt x="812800" y="655377"/>
                    <a:pt x="812800" y="422201"/>
                  </a:cubicBezTo>
                  <a:cubicBezTo>
                    <a:pt x="812800" y="189026"/>
                    <a:pt x="630849" y="0"/>
                    <a:pt x="406400" y="0"/>
                  </a:cubicBezTo>
                  <a:close/>
                </a:path>
              </a:pathLst>
            </a:custGeom>
            <a:solidFill>
              <a:srgbClr val="5B7462"/>
            </a:solidFill>
          </p:spPr>
        </p:sp>
        <p:sp>
          <p:nvSpPr>
            <p:cNvPr name="TextBox 9" id="9"/>
            <p:cNvSpPr txBox="true"/>
            <p:nvPr/>
          </p:nvSpPr>
          <p:spPr>
            <a:xfrm>
              <a:off x="76200" y="-101812"/>
              <a:ext cx="660400" cy="867052"/>
            </a:xfrm>
            <a:prstGeom prst="rect">
              <a:avLst/>
            </a:prstGeom>
          </p:spPr>
          <p:txBody>
            <a:bodyPr anchor="ctr" rtlCol="false" tIns="50800" lIns="50800" bIns="50800" rIns="50800"/>
            <a:lstStyle/>
            <a:p>
              <a:pPr algn="ctr">
                <a:lnSpc>
                  <a:spcPts val="10109"/>
                </a:lnSpc>
              </a:pPr>
              <a:r>
                <a:rPr lang="en-US" sz="6971">
                  <a:solidFill>
                    <a:srgbClr val="FFFFFF"/>
                  </a:solidFill>
                  <a:latin typeface="Josefin Sans Bold"/>
                </a:rPr>
                <a:t>01</a:t>
              </a:r>
            </a:p>
          </p:txBody>
        </p:sp>
      </p:grpSp>
      <p:grpSp>
        <p:nvGrpSpPr>
          <p:cNvPr name="Group 10" id="10"/>
          <p:cNvGrpSpPr/>
          <p:nvPr/>
        </p:nvGrpSpPr>
        <p:grpSpPr>
          <a:xfrm rot="0">
            <a:off x="9500518" y="2242329"/>
            <a:ext cx="2624131" cy="26241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93A1"/>
            </a:solidFill>
          </p:spPr>
        </p:sp>
        <p:sp>
          <p:nvSpPr>
            <p:cNvPr name="TextBox 12" id="12"/>
            <p:cNvSpPr txBox="true"/>
            <p:nvPr/>
          </p:nvSpPr>
          <p:spPr>
            <a:xfrm>
              <a:off x="76200" y="-104775"/>
              <a:ext cx="660400" cy="841375"/>
            </a:xfrm>
            <a:prstGeom prst="rect">
              <a:avLst/>
            </a:prstGeom>
          </p:spPr>
          <p:txBody>
            <a:bodyPr anchor="ctr" rtlCol="false" tIns="50800" lIns="50800" bIns="50800" rIns="50800"/>
            <a:lstStyle/>
            <a:p>
              <a:pPr algn="ctr">
                <a:lnSpc>
                  <a:spcPts val="10109"/>
                </a:lnSpc>
              </a:pPr>
              <a:r>
                <a:rPr lang="en-US" sz="6971">
                  <a:solidFill>
                    <a:srgbClr val="FFFFFF"/>
                  </a:solidFill>
                  <a:latin typeface="Josefin Sans Bold"/>
                </a:rPr>
                <a:t>03</a:t>
              </a:r>
            </a:p>
          </p:txBody>
        </p:sp>
      </p:grpSp>
      <p:grpSp>
        <p:nvGrpSpPr>
          <p:cNvPr name="Group 13" id="13"/>
          <p:cNvGrpSpPr/>
          <p:nvPr/>
        </p:nvGrpSpPr>
        <p:grpSpPr>
          <a:xfrm rot="0">
            <a:off x="5638137" y="2242329"/>
            <a:ext cx="2624131" cy="26241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9954"/>
            </a:solidFill>
          </p:spPr>
        </p:sp>
        <p:sp>
          <p:nvSpPr>
            <p:cNvPr name="TextBox 15" id="15"/>
            <p:cNvSpPr txBox="true"/>
            <p:nvPr/>
          </p:nvSpPr>
          <p:spPr>
            <a:xfrm>
              <a:off x="76200" y="-104775"/>
              <a:ext cx="660400" cy="841375"/>
            </a:xfrm>
            <a:prstGeom prst="rect">
              <a:avLst/>
            </a:prstGeom>
          </p:spPr>
          <p:txBody>
            <a:bodyPr anchor="ctr" rtlCol="false" tIns="50800" lIns="50800" bIns="50800" rIns="50800"/>
            <a:lstStyle/>
            <a:p>
              <a:pPr algn="ctr">
                <a:lnSpc>
                  <a:spcPts val="10109"/>
                </a:lnSpc>
              </a:pPr>
              <a:r>
                <a:rPr lang="en-US" sz="6971">
                  <a:solidFill>
                    <a:srgbClr val="FFFFFF"/>
                  </a:solidFill>
                  <a:latin typeface="Josefin Sans Bold"/>
                </a:rPr>
                <a:t>02</a:t>
              </a:r>
            </a:p>
          </p:txBody>
        </p:sp>
      </p:grpSp>
      <p:grpSp>
        <p:nvGrpSpPr>
          <p:cNvPr name="Group 16" id="16"/>
          <p:cNvGrpSpPr/>
          <p:nvPr/>
        </p:nvGrpSpPr>
        <p:grpSpPr>
          <a:xfrm rot="0">
            <a:off x="13298317" y="2242329"/>
            <a:ext cx="2624131" cy="262413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ABC4"/>
            </a:solidFill>
          </p:spPr>
        </p:sp>
        <p:sp>
          <p:nvSpPr>
            <p:cNvPr name="TextBox 18" id="18"/>
            <p:cNvSpPr txBox="true"/>
            <p:nvPr/>
          </p:nvSpPr>
          <p:spPr>
            <a:xfrm>
              <a:off x="76200" y="-104775"/>
              <a:ext cx="660400" cy="841375"/>
            </a:xfrm>
            <a:prstGeom prst="rect">
              <a:avLst/>
            </a:prstGeom>
          </p:spPr>
          <p:txBody>
            <a:bodyPr anchor="ctr" rtlCol="false" tIns="50800" lIns="50800" bIns="50800" rIns="50800"/>
            <a:lstStyle/>
            <a:p>
              <a:pPr algn="ctr">
                <a:lnSpc>
                  <a:spcPts val="10109"/>
                </a:lnSpc>
              </a:pPr>
              <a:r>
                <a:rPr lang="en-US" sz="6971">
                  <a:solidFill>
                    <a:srgbClr val="FFFFFF"/>
                  </a:solidFill>
                  <a:latin typeface="Josefin Sans Bold"/>
                </a:rPr>
                <a:t>04</a:t>
              </a:r>
            </a:p>
          </p:txBody>
        </p:sp>
      </p:grpSp>
      <p:sp>
        <p:nvSpPr>
          <p:cNvPr name="TextBox 19" id="19"/>
          <p:cNvSpPr txBox="true"/>
          <p:nvPr/>
        </p:nvSpPr>
        <p:spPr>
          <a:xfrm rot="0">
            <a:off x="4700855" y="558287"/>
            <a:ext cx="8143757" cy="737126"/>
          </a:xfrm>
          <a:prstGeom prst="rect">
            <a:avLst/>
          </a:prstGeom>
        </p:spPr>
        <p:txBody>
          <a:bodyPr anchor="t" rtlCol="false" tIns="0" lIns="0" bIns="0" rIns="0">
            <a:spAutoFit/>
          </a:bodyPr>
          <a:lstStyle/>
          <a:p>
            <a:pPr algn="ctr">
              <a:lnSpc>
                <a:spcPts val="5845"/>
              </a:lnSpc>
            </a:pPr>
            <a:r>
              <a:rPr lang="en-US" sz="5082">
                <a:solidFill>
                  <a:srgbClr val="000000"/>
                </a:solidFill>
                <a:latin typeface="Prata"/>
              </a:rPr>
              <a:t>METHODOLOGY:</a:t>
            </a:r>
          </a:p>
        </p:txBody>
      </p:sp>
      <p:sp>
        <p:nvSpPr>
          <p:cNvPr name="TextBox 20" id="20"/>
          <p:cNvSpPr txBox="true"/>
          <p:nvPr/>
        </p:nvSpPr>
        <p:spPr>
          <a:xfrm rot="0">
            <a:off x="9421102" y="5140593"/>
            <a:ext cx="2675503" cy="407678"/>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EDA</a:t>
            </a:r>
          </a:p>
        </p:txBody>
      </p:sp>
      <p:sp>
        <p:nvSpPr>
          <p:cNvPr name="TextBox 21" id="21"/>
          <p:cNvSpPr txBox="true"/>
          <p:nvPr/>
        </p:nvSpPr>
        <p:spPr>
          <a:xfrm rot="0">
            <a:off x="5431804" y="4945330"/>
            <a:ext cx="3036798" cy="798203"/>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Data Preprocessing</a:t>
            </a:r>
          </a:p>
        </p:txBody>
      </p:sp>
      <p:sp>
        <p:nvSpPr>
          <p:cNvPr name="TextBox 22" id="22"/>
          <p:cNvSpPr txBox="true"/>
          <p:nvPr/>
        </p:nvSpPr>
        <p:spPr>
          <a:xfrm rot="0">
            <a:off x="12844611" y="4945330"/>
            <a:ext cx="3036798" cy="798203"/>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Feature Engineering</a:t>
            </a:r>
          </a:p>
        </p:txBody>
      </p:sp>
      <p:grpSp>
        <p:nvGrpSpPr>
          <p:cNvPr name="Group 23" id="23"/>
          <p:cNvGrpSpPr/>
          <p:nvPr/>
        </p:nvGrpSpPr>
        <p:grpSpPr>
          <a:xfrm rot="0">
            <a:off x="5638137" y="6012460"/>
            <a:ext cx="2624131" cy="26241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93A1"/>
            </a:solidFill>
          </p:spPr>
        </p:sp>
        <p:sp>
          <p:nvSpPr>
            <p:cNvPr name="TextBox 25" id="25"/>
            <p:cNvSpPr txBox="true"/>
            <p:nvPr/>
          </p:nvSpPr>
          <p:spPr>
            <a:xfrm>
              <a:off x="76200" y="-104775"/>
              <a:ext cx="660400" cy="841375"/>
            </a:xfrm>
            <a:prstGeom prst="rect">
              <a:avLst/>
            </a:prstGeom>
          </p:spPr>
          <p:txBody>
            <a:bodyPr anchor="ctr" rtlCol="false" tIns="50800" lIns="50800" bIns="50800" rIns="50800"/>
            <a:lstStyle/>
            <a:p>
              <a:pPr algn="ctr">
                <a:lnSpc>
                  <a:spcPts val="10109"/>
                </a:lnSpc>
              </a:pPr>
              <a:r>
                <a:rPr lang="en-US" sz="6971">
                  <a:solidFill>
                    <a:srgbClr val="FFFFFF"/>
                  </a:solidFill>
                  <a:latin typeface="Josefin Sans Bold"/>
                </a:rPr>
                <a:t>05</a:t>
              </a:r>
            </a:p>
          </p:txBody>
        </p:sp>
      </p:grpSp>
      <p:sp>
        <p:nvSpPr>
          <p:cNvPr name="TextBox 26" id="26"/>
          <p:cNvSpPr txBox="true"/>
          <p:nvPr/>
        </p:nvSpPr>
        <p:spPr>
          <a:xfrm rot="0">
            <a:off x="5586766" y="8909909"/>
            <a:ext cx="2675503" cy="407678"/>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Model Building</a:t>
            </a:r>
          </a:p>
        </p:txBody>
      </p:sp>
      <p:grpSp>
        <p:nvGrpSpPr>
          <p:cNvPr name="Group 27" id="27"/>
          <p:cNvGrpSpPr/>
          <p:nvPr/>
        </p:nvGrpSpPr>
        <p:grpSpPr>
          <a:xfrm rot="0">
            <a:off x="9472473" y="6012460"/>
            <a:ext cx="2624131" cy="26241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9954"/>
            </a:solidFill>
          </p:spPr>
        </p:sp>
        <p:sp>
          <p:nvSpPr>
            <p:cNvPr name="TextBox 29" id="29"/>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06</a:t>
              </a:r>
            </a:p>
          </p:txBody>
        </p:sp>
      </p:grpSp>
      <p:sp>
        <p:nvSpPr>
          <p:cNvPr name="TextBox 30" id="30"/>
          <p:cNvSpPr txBox="true"/>
          <p:nvPr/>
        </p:nvSpPr>
        <p:spPr>
          <a:xfrm rot="0">
            <a:off x="9648030" y="8714647"/>
            <a:ext cx="2675503" cy="798203"/>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Model Evaluation</a:t>
            </a:r>
          </a:p>
        </p:txBody>
      </p:sp>
      <p:sp>
        <p:nvSpPr>
          <p:cNvPr name="TextBox 31" id="31"/>
          <p:cNvSpPr txBox="true"/>
          <p:nvPr/>
        </p:nvSpPr>
        <p:spPr>
          <a:xfrm rot="0">
            <a:off x="1573990" y="5140593"/>
            <a:ext cx="3036798" cy="407678"/>
          </a:xfrm>
          <a:prstGeom prst="rect">
            <a:avLst/>
          </a:prstGeom>
        </p:spPr>
        <p:txBody>
          <a:bodyPr anchor="t" rtlCol="false" tIns="0" lIns="0" bIns="0" rIns="0">
            <a:spAutoFit/>
          </a:bodyPr>
          <a:lstStyle/>
          <a:p>
            <a:pPr algn="ctr">
              <a:lnSpc>
                <a:spcPts val="3106"/>
              </a:lnSpc>
            </a:pPr>
            <a:r>
              <a:rPr lang="en-US" sz="2701">
                <a:solidFill>
                  <a:srgbClr val="000000"/>
                </a:solidFill>
                <a:latin typeface="Prata"/>
              </a:rPr>
              <a:t>Data Collection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6EAE9"/>
        </a:solidFill>
      </p:bgPr>
    </p:bg>
    <p:spTree>
      <p:nvGrpSpPr>
        <p:cNvPr id="1" name=""/>
        <p:cNvGrpSpPr/>
        <p:nvPr/>
      </p:nvGrpSpPr>
      <p:grpSpPr>
        <a:xfrm>
          <a:off x="0" y="0"/>
          <a:ext cx="0" cy="0"/>
          <a:chOff x="0" y="0"/>
          <a:chExt cx="0" cy="0"/>
        </a:xfrm>
      </p:grpSpPr>
      <p:sp>
        <p:nvSpPr>
          <p:cNvPr name="Freeform 2" id="2"/>
          <p:cNvSpPr/>
          <p:nvPr/>
        </p:nvSpPr>
        <p:spPr>
          <a:xfrm flipH="false" flipV="false" rot="0">
            <a:off x="10054492" y="3323579"/>
            <a:ext cx="5756430" cy="5756430"/>
          </a:xfrm>
          <a:custGeom>
            <a:avLst/>
            <a:gdLst/>
            <a:ahLst/>
            <a:cxnLst/>
            <a:rect r="r" b="b" t="t" l="l"/>
            <a:pathLst>
              <a:path h="5756430" w="5756430">
                <a:moveTo>
                  <a:pt x="0" y="0"/>
                </a:moveTo>
                <a:lnTo>
                  <a:pt x="5756430" y="0"/>
                </a:lnTo>
                <a:lnTo>
                  <a:pt x="5756430" y="5756430"/>
                </a:lnTo>
                <a:lnTo>
                  <a:pt x="0" y="5756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2913" y="8464846"/>
            <a:ext cx="7583227" cy="7583227"/>
          </a:xfrm>
          <a:custGeom>
            <a:avLst/>
            <a:gdLst/>
            <a:ahLst/>
            <a:cxnLst/>
            <a:rect r="r" b="b" t="t" l="l"/>
            <a:pathLst>
              <a:path h="7583227" w="7583227">
                <a:moveTo>
                  <a:pt x="0" y="0"/>
                </a:moveTo>
                <a:lnTo>
                  <a:pt x="7583226" y="0"/>
                </a:lnTo>
                <a:lnTo>
                  <a:pt x="7583226" y="7583227"/>
                </a:lnTo>
                <a:lnTo>
                  <a:pt x="0" y="7583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5294" y="-4457090"/>
            <a:ext cx="5649575" cy="5649575"/>
          </a:xfrm>
          <a:custGeom>
            <a:avLst/>
            <a:gdLst/>
            <a:ahLst/>
            <a:cxnLst/>
            <a:rect r="r" b="b" t="t" l="l"/>
            <a:pathLst>
              <a:path h="5649575" w="5649575">
                <a:moveTo>
                  <a:pt x="0" y="0"/>
                </a:moveTo>
                <a:lnTo>
                  <a:pt x="5649575" y="0"/>
                </a:lnTo>
                <a:lnTo>
                  <a:pt x="5649575" y="5649575"/>
                </a:lnTo>
                <a:lnTo>
                  <a:pt x="0" y="5649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13131" y="-4457090"/>
            <a:ext cx="5649575" cy="5649575"/>
          </a:xfrm>
          <a:custGeom>
            <a:avLst/>
            <a:gdLst/>
            <a:ahLst/>
            <a:cxnLst/>
            <a:rect r="r" b="b" t="t" l="l"/>
            <a:pathLst>
              <a:path h="5649575" w="5649575">
                <a:moveTo>
                  <a:pt x="0" y="0"/>
                </a:moveTo>
                <a:lnTo>
                  <a:pt x="5649575" y="0"/>
                </a:lnTo>
                <a:lnTo>
                  <a:pt x="5649575" y="5649575"/>
                </a:lnTo>
                <a:lnTo>
                  <a:pt x="0" y="5649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682537" y="8464846"/>
            <a:ext cx="7583227" cy="7583227"/>
          </a:xfrm>
          <a:custGeom>
            <a:avLst/>
            <a:gdLst/>
            <a:ahLst/>
            <a:cxnLst/>
            <a:rect r="r" b="b" t="t" l="l"/>
            <a:pathLst>
              <a:path h="7583227" w="7583227">
                <a:moveTo>
                  <a:pt x="0" y="0"/>
                </a:moveTo>
                <a:lnTo>
                  <a:pt x="7583226" y="0"/>
                </a:lnTo>
                <a:lnTo>
                  <a:pt x="7583226" y="7583227"/>
                </a:lnTo>
                <a:lnTo>
                  <a:pt x="0" y="7583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08495" y="3323579"/>
            <a:ext cx="5756430" cy="5756430"/>
          </a:xfrm>
          <a:custGeom>
            <a:avLst/>
            <a:gdLst/>
            <a:ahLst/>
            <a:cxnLst/>
            <a:rect r="r" b="b" t="t" l="l"/>
            <a:pathLst>
              <a:path h="5756430" w="5756430">
                <a:moveTo>
                  <a:pt x="0" y="0"/>
                </a:moveTo>
                <a:lnTo>
                  <a:pt x="5756430" y="0"/>
                </a:lnTo>
                <a:lnTo>
                  <a:pt x="5756430" y="5756430"/>
                </a:lnTo>
                <a:lnTo>
                  <a:pt x="0" y="5756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537547" y="4636880"/>
            <a:ext cx="3533172" cy="3533172"/>
          </a:xfrm>
          <a:custGeom>
            <a:avLst/>
            <a:gdLst/>
            <a:ahLst/>
            <a:cxnLst/>
            <a:rect r="r" b="b" t="t" l="l"/>
            <a:pathLst>
              <a:path h="3533172" w="3533172">
                <a:moveTo>
                  <a:pt x="0" y="0"/>
                </a:moveTo>
                <a:lnTo>
                  <a:pt x="3533172" y="0"/>
                </a:lnTo>
                <a:lnTo>
                  <a:pt x="3533172" y="3533172"/>
                </a:lnTo>
                <a:lnTo>
                  <a:pt x="0" y="3533172"/>
                </a:lnTo>
                <a:lnTo>
                  <a:pt x="0" y="0"/>
                </a:lnTo>
                <a:close/>
              </a:path>
            </a:pathLst>
          </a:custGeom>
          <a:blipFill>
            <a:blip r:embed="rId8"/>
            <a:stretch>
              <a:fillRect l="0" t="0" r="0" b="0"/>
            </a:stretch>
          </a:blipFill>
        </p:spPr>
      </p:sp>
      <p:sp>
        <p:nvSpPr>
          <p:cNvPr name="Freeform 9" id="9"/>
          <p:cNvSpPr/>
          <p:nvPr/>
        </p:nvSpPr>
        <p:spPr>
          <a:xfrm flipH="false" flipV="false" rot="0">
            <a:off x="10516566" y="5143500"/>
            <a:ext cx="4832282" cy="1769239"/>
          </a:xfrm>
          <a:custGeom>
            <a:avLst/>
            <a:gdLst/>
            <a:ahLst/>
            <a:cxnLst/>
            <a:rect r="r" b="b" t="t" l="l"/>
            <a:pathLst>
              <a:path h="1769239" w="4832282">
                <a:moveTo>
                  <a:pt x="0" y="0"/>
                </a:moveTo>
                <a:lnTo>
                  <a:pt x="4832282" y="0"/>
                </a:lnTo>
                <a:lnTo>
                  <a:pt x="4832282" y="1769239"/>
                </a:lnTo>
                <a:lnTo>
                  <a:pt x="0" y="1769239"/>
                </a:lnTo>
                <a:lnTo>
                  <a:pt x="0" y="0"/>
                </a:lnTo>
                <a:close/>
              </a:path>
            </a:pathLst>
          </a:custGeom>
          <a:blipFill>
            <a:blip r:embed="rId9"/>
            <a:stretch>
              <a:fillRect l="0" t="0" r="0" b="0"/>
            </a:stretch>
          </a:blipFill>
        </p:spPr>
      </p:sp>
      <p:sp>
        <p:nvSpPr>
          <p:cNvPr name="TextBox 10" id="10"/>
          <p:cNvSpPr txBox="true"/>
          <p:nvPr/>
        </p:nvSpPr>
        <p:spPr>
          <a:xfrm rot="0">
            <a:off x="6149140" y="1192485"/>
            <a:ext cx="6419419" cy="1943100"/>
          </a:xfrm>
          <a:prstGeom prst="rect">
            <a:avLst/>
          </a:prstGeom>
        </p:spPr>
        <p:txBody>
          <a:bodyPr anchor="t" rtlCol="false" tIns="0" lIns="0" bIns="0" rIns="0">
            <a:spAutoFit/>
          </a:bodyPr>
          <a:lstStyle/>
          <a:p>
            <a:pPr algn="ctr">
              <a:lnSpc>
                <a:spcPts val="7679"/>
              </a:lnSpc>
            </a:pPr>
            <a:r>
              <a:rPr lang="en-US" sz="6399">
                <a:solidFill>
                  <a:srgbClr val="000000"/>
                </a:solidFill>
                <a:latin typeface="Archivo Black"/>
              </a:rPr>
              <a:t>TOOLS &amp; TECH USED:</a:t>
            </a:r>
          </a:p>
        </p:txBody>
      </p:sp>
      <p:sp>
        <p:nvSpPr>
          <p:cNvPr name="TextBox 11" id="11"/>
          <p:cNvSpPr txBox="true"/>
          <p:nvPr/>
        </p:nvSpPr>
        <p:spPr>
          <a:xfrm rot="0">
            <a:off x="11148697" y="3662635"/>
            <a:ext cx="3568020" cy="679450"/>
          </a:xfrm>
          <a:prstGeom prst="rect">
            <a:avLst/>
          </a:prstGeom>
        </p:spPr>
        <p:txBody>
          <a:bodyPr anchor="t" rtlCol="false" tIns="0" lIns="0" bIns="0" rIns="0">
            <a:spAutoFit/>
          </a:bodyPr>
          <a:lstStyle/>
          <a:p>
            <a:pPr algn="ctr">
              <a:lnSpc>
                <a:spcPts val="5599"/>
              </a:lnSpc>
            </a:pPr>
            <a:r>
              <a:rPr lang="en-US" sz="3999">
                <a:solidFill>
                  <a:srgbClr val="FF7700"/>
                </a:solidFill>
                <a:latin typeface="Open Sans Bold"/>
              </a:rPr>
              <a:t>PYSPARK</a:t>
            </a:r>
          </a:p>
        </p:txBody>
      </p:sp>
      <p:sp>
        <p:nvSpPr>
          <p:cNvPr name="TextBox 12" id="12"/>
          <p:cNvSpPr txBox="true"/>
          <p:nvPr/>
        </p:nvSpPr>
        <p:spPr>
          <a:xfrm rot="0">
            <a:off x="3502700" y="3662635"/>
            <a:ext cx="3568020" cy="679450"/>
          </a:xfrm>
          <a:prstGeom prst="rect">
            <a:avLst/>
          </a:prstGeom>
        </p:spPr>
        <p:txBody>
          <a:bodyPr anchor="t" rtlCol="false" tIns="0" lIns="0" bIns="0" rIns="0">
            <a:spAutoFit/>
          </a:bodyPr>
          <a:lstStyle/>
          <a:p>
            <a:pPr algn="ctr">
              <a:lnSpc>
                <a:spcPts val="5599"/>
              </a:lnSpc>
            </a:pPr>
            <a:r>
              <a:rPr lang="en-US" sz="3999">
                <a:solidFill>
                  <a:srgbClr val="FF7700"/>
                </a:solidFill>
                <a:latin typeface="Open Sans Bold"/>
              </a:rPr>
              <a:t>DATABRICKS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625863" y="1746530"/>
            <a:ext cx="6793967" cy="6793940"/>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0465" t="0" r="-68793" b="0"/>
              </a:stretch>
            </a:blipFill>
          </p:spPr>
        </p:sp>
      </p:grpSp>
      <p:sp>
        <p:nvSpPr>
          <p:cNvPr name="Freeform 8" id="8"/>
          <p:cNvSpPr/>
          <p:nvPr/>
        </p:nvSpPr>
        <p:spPr>
          <a:xfrm flipH="false" flipV="false" rot="0">
            <a:off x="628126" y="4480446"/>
            <a:ext cx="9458792" cy="4390929"/>
          </a:xfrm>
          <a:custGeom>
            <a:avLst/>
            <a:gdLst/>
            <a:ahLst/>
            <a:cxnLst/>
            <a:rect r="r" b="b" t="t" l="l"/>
            <a:pathLst>
              <a:path h="4390929" w="9458792">
                <a:moveTo>
                  <a:pt x="0" y="0"/>
                </a:moveTo>
                <a:lnTo>
                  <a:pt x="9458792" y="0"/>
                </a:lnTo>
                <a:lnTo>
                  <a:pt x="9458792" y="4390929"/>
                </a:lnTo>
                <a:lnTo>
                  <a:pt x="0" y="4390929"/>
                </a:lnTo>
                <a:lnTo>
                  <a:pt x="0" y="0"/>
                </a:lnTo>
                <a:close/>
              </a:path>
            </a:pathLst>
          </a:custGeom>
          <a:blipFill>
            <a:blip r:embed="rId10"/>
            <a:stretch>
              <a:fillRect l="0" t="0" r="0" b="0"/>
            </a:stretch>
          </a:blipFill>
        </p:spPr>
      </p:sp>
      <p:sp>
        <p:nvSpPr>
          <p:cNvPr name="TextBox 9" id="9"/>
          <p:cNvSpPr txBox="true"/>
          <p:nvPr/>
        </p:nvSpPr>
        <p:spPr>
          <a:xfrm rot="0">
            <a:off x="1416595" y="3196377"/>
            <a:ext cx="5068956" cy="945030"/>
          </a:xfrm>
          <a:prstGeom prst="rect">
            <a:avLst/>
          </a:prstGeom>
        </p:spPr>
        <p:txBody>
          <a:bodyPr anchor="t" rtlCol="false" tIns="0" lIns="0" bIns="0" rIns="0">
            <a:spAutoFit/>
          </a:bodyPr>
          <a:lstStyle/>
          <a:p>
            <a:pPr algn="l">
              <a:lnSpc>
                <a:spcPts val="3700"/>
              </a:lnSpc>
            </a:pPr>
            <a:r>
              <a:rPr lang="en-US" sz="3217">
                <a:solidFill>
                  <a:srgbClr val="000000"/>
                </a:solidFill>
                <a:latin typeface="Prata"/>
              </a:rPr>
              <a:t>Dataset Description: Size- 2.35 GB</a:t>
            </a:r>
          </a:p>
        </p:txBody>
      </p:sp>
      <p:sp>
        <p:nvSpPr>
          <p:cNvPr name="TextBox 10" id="10"/>
          <p:cNvSpPr txBox="true"/>
          <p:nvPr/>
        </p:nvSpPr>
        <p:spPr>
          <a:xfrm rot="0">
            <a:off x="1416595" y="1184535"/>
            <a:ext cx="7199512" cy="1663277"/>
          </a:xfrm>
          <a:prstGeom prst="rect">
            <a:avLst/>
          </a:prstGeom>
        </p:spPr>
        <p:txBody>
          <a:bodyPr anchor="t" rtlCol="false" tIns="0" lIns="0" bIns="0" rIns="0">
            <a:spAutoFit/>
          </a:bodyPr>
          <a:lstStyle/>
          <a:p>
            <a:pPr algn="l">
              <a:lnSpc>
                <a:spcPts val="3348"/>
              </a:lnSpc>
            </a:pPr>
            <a:r>
              <a:rPr lang="en-US" sz="2391">
                <a:solidFill>
                  <a:srgbClr val="000000"/>
                </a:solidFill>
                <a:latin typeface="Open Sauce"/>
              </a:rPr>
              <a:t>Dataset Source:</a:t>
            </a:r>
          </a:p>
          <a:p>
            <a:pPr algn="l">
              <a:lnSpc>
                <a:spcPts val="3348"/>
              </a:lnSpc>
            </a:pPr>
            <a:r>
              <a:rPr lang="en-US" sz="2391">
                <a:solidFill>
                  <a:srgbClr val="000000"/>
                </a:solidFill>
                <a:latin typeface="Open Sauce"/>
              </a:rPr>
              <a:t>https://www.kaggle.com/datasets/ealtman2019/credit-card-transactions?select=credit_card_transactions-ibm_v2.csv</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6EAE9"/>
        </a:solidFill>
      </p:bgPr>
    </p:bg>
    <p:spTree>
      <p:nvGrpSpPr>
        <p:cNvPr id="1" name=""/>
        <p:cNvGrpSpPr/>
        <p:nvPr/>
      </p:nvGrpSpPr>
      <p:grpSpPr>
        <a:xfrm>
          <a:off x="0" y="0"/>
          <a:ext cx="0" cy="0"/>
          <a:chOff x="0" y="0"/>
          <a:chExt cx="0" cy="0"/>
        </a:xfrm>
      </p:grpSpPr>
      <p:sp>
        <p:nvSpPr>
          <p:cNvPr name="AutoShape 2" id="2"/>
          <p:cNvSpPr/>
          <p:nvPr/>
        </p:nvSpPr>
        <p:spPr>
          <a:xfrm rot="0">
            <a:off x="7865615" y="5897659"/>
            <a:ext cx="9393685" cy="3266780"/>
          </a:xfrm>
          <a:prstGeom prst="rect">
            <a:avLst/>
          </a:prstGeom>
          <a:solidFill>
            <a:srgbClr val="191919">
              <a:alpha val="3529"/>
            </a:srgbClr>
          </a:solidFill>
        </p:spPr>
      </p:sp>
      <p:sp>
        <p:nvSpPr>
          <p:cNvPr name="AutoShape 3" id="3"/>
          <p:cNvSpPr/>
          <p:nvPr/>
        </p:nvSpPr>
        <p:spPr>
          <a:xfrm rot="0">
            <a:off x="9824163" y="2250571"/>
            <a:ext cx="7435137" cy="3266780"/>
          </a:xfrm>
          <a:prstGeom prst="rect">
            <a:avLst/>
          </a:prstGeom>
          <a:solidFill>
            <a:srgbClr val="191919">
              <a:alpha val="3529"/>
            </a:srgbClr>
          </a:solidFill>
        </p:spPr>
      </p:sp>
      <p:sp>
        <p:nvSpPr>
          <p:cNvPr name="AutoShape 4" id="4"/>
          <p:cNvSpPr/>
          <p:nvPr/>
        </p:nvSpPr>
        <p:spPr>
          <a:xfrm rot="0">
            <a:off x="1028700" y="2250571"/>
            <a:ext cx="1293022" cy="2019797"/>
          </a:xfrm>
          <a:prstGeom prst="rect">
            <a:avLst/>
          </a:prstGeom>
          <a:solidFill>
            <a:srgbClr val="86EAE9"/>
          </a:solidFill>
        </p:spPr>
      </p:sp>
      <p:sp>
        <p:nvSpPr>
          <p:cNvPr name="AutoShape 5" id="5"/>
          <p:cNvSpPr/>
          <p:nvPr/>
        </p:nvSpPr>
        <p:spPr>
          <a:xfrm rot="0">
            <a:off x="7865615" y="5897659"/>
            <a:ext cx="1958548" cy="3266780"/>
          </a:xfrm>
          <a:prstGeom prst="rect">
            <a:avLst/>
          </a:prstGeom>
          <a:solidFill>
            <a:srgbClr val="13538A"/>
          </a:solidFill>
        </p:spPr>
      </p:sp>
      <p:sp>
        <p:nvSpPr>
          <p:cNvPr name="AutoShape 6" id="6"/>
          <p:cNvSpPr/>
          <p:nvPr/>
        </p:nvSpPr>
        <p:spPr>
          <a:xfrm rot="0">
            <a:off x="9824163" y="2259055"/>
            <a:ext cx="1958548" cy="3266780"/>
          </a:xfrm>
          <a:prstGeom prst="rect">
            <a:avLst/>
          </a:prstGeom>
          <a:solidFill>
            <a:srgbClr val="01A0C4"/>
          </a:solidFill>
        </p:spPr>
      </p:sp>
      <p:sp>
        <p:nvSpPr>
          <p:cNvPr name="Freeform 7" id="7"/>
          <p:cNvSpPr/>
          <p:nvPr/>
        </p:nvSpPr>
        <p:spPr>
          <a:xfrm flipH="false" flipV="false" rot="0">
            <a:off x="12072187" y="2259055"/>
            <a:ext cx="3160443" cy="3223833"/>
          </a:xfrm>
          <a:custGeom>
            <a:avLst/>
            <a:gdLst/>
            <a:ahLst/>
            <a:cxnLst/>
            <a:rect r="r" b="b" t="t" l="l"/>
            <a:pathLst>
              <a:path h="3223833" w="3160443">
                <a:moveTo>
                  <a:pt x="0" y="0"/>
                </a:moveTo>
                <a:lnTo>
                  <a:pt x="3160443" y="0"/>
                </a:lnTo>
                <a:lnTo>
                  <a:pt x="3160443" y="3223834"/>
                </a:lnTo>
                <a:lnTo>
                  <a:pt x="0" y="3223834"/>
                </a:lnTo>
                <a:lnTo>
                  <a:pt x="0" y="0"/>
                </a:lnTo>
                <a:close/>
              </a:path>
            </a:pathLst>
          </a:custGeom>
          <a:blipFill>
            <a:blip r:embed="rId2"/>
            <a:stretch>
              <a:fillRect l="0" t="0" r="0" b="0"/>
            </a:stretch>
          </a:blipFill>
        </p:spPr>
      </p:sp>
      <p:sp>
        <p:nvSpPr>
          <p:cNvPr name="AutoShape 8" id="8"/>
          <p:cNvSpPr/>
          <p:nvPr/>
        </p:nvSpPr>
        <p:spPr>
          <a:xfrm rot="0">
            <a:off x="211403" y="2259055"/>
            <a:ext cx="9393685" cy="3266780"/>
          </a:xfrm>
          <a:prstGeom prst="rect">
            <a:avLst/>
          </a:prstGeom>
          <a:solidFill>
            <a:srgbClr val="191919">
              <a:alpha val="3529"/>
            </a:srgbClr>
          </a:solidFill>
        </p:spPr>
      </p:sp>
      <p:sp>
        <p:nvSpPr>
          <p:cNvPr name="AutoShape 9" id="9"/>
          <p:cNvSpPr/>
          <p:nvPr/>
        </p:nvSpPr>
        <p:spPr>
          <a:xfrm rot="0">
            <a:off x="363174" y="2259055"/>
            <a:ext cx="1958548" cy="3266780"/>
          </a:xfrm>
          <a:prstGeom prst="rect">
            <a:avLst/>
          </a:prstGeom>
          <a:solidFill>
            <a:srgbClr val="13538A"/>
          </a:solidFill>
        </p:spPr>
      </p:sp>
      <p:sp>
        <p:nvSpPr>
          <p:cNvPr name="AutoShape 10" id="10"/>
          <p:cNvSpPr/>
          <p:nvPr/>
        </p:nvSpPr>
        <p:spPr>
          <a:xfrm rot="0">
            <a:off x="363174" y="5923376"/>
            <a:ext cx="7435137" cy="3266780"/>
          </a:xfrm>
          <a:prstGeom prst="rect">
            <a:avLst/>
          </a:prstGeom>
          <a:solidFill>
            <a:srgbClr val="191919">
              <a:alpha val="3529"/>
            </a:srgbClr>
          </a:solidFill>
        </p:spPr>
      </p:sp>
      <p:sp>
        <p:nvSpPr>
          <p:cNvPr name="AutoShape 11" id="11"/>
          <p:cNvSpPr/>
          <p:nvPr/>
        </p:nvSpPr>
        <p:spPr>
          <a:xfrm rot="0">
            <a:off x="363174" y="5923376"/>
            <a:ext cx="1958548" cy="3266780"/>
          </a:xfrm>
          <a:prstGeom prst="rect">
            <a:avLst/>
          </a:prstGeom>
          <a:solidFill>
            <a:srgbClr val="01A0C4"/>
          </a:solidFill>
        </p:spPr>
      </p:sp>
      <p:sp>
        <p:nvSpPr>
          <p:cNvPr name="Freeform 12" id="12"/>
          <p:cNvSpPr/>
          <p:nvPr/>
        </p:nvSpPr>
        <p:spPr>
          <a:xfrm flipH="false" flipV="false" rot="0">
            <a:off x="9874334" y="5897659"/>
            <a:ext cx="5387301" cy="3266780"/>
          </a:xfrm>
          <a:custGeom>
            <a:avLst/>
            <a:gdLst/>
            <a:ahLst/>
            <a:cxnLst/>
            <a:rect r="r" b="b" t="t" l="l"/>
            <a:pathLst>
              <a:path h="3266780" w="5387301">
                <a:moveTo>
                  <a:pt x="0" y="0"/>
                </a:moveTo>
                <a:lnTo>
                  <a:pt x="5387301" y="0"/>
                </a:lnTo>
                <a:lnTo>
                  <a:pt x="5387301" y="3266780"/>
                </a:lnTo>
                <a:lnTo>
                  <a:pt x="0" y="3266780"/>
                </a:lnTo>
                <a:lnTo>
                  <a:pt x="0" y="0"/>
                </a:lnTo>
                <a:close/>
              </a:path>
            </a:pathLst>
          </a:custGeom>
          <a:blipFill>
            <a:blip r:embed="rId3"/>
            <a:stretch>
              <a:fillRect l="-1194" t="0" r="-1194" b="0"/>
            </a:stretch>
          </a:blipFill>
        </p:spPr>
      </p:sp>
      <p:sp>
        <p:nvSpPr>
          <p:cNvPr name="Freeform 13" id="13"/>
          <p:cNvSpPr/>
          <p:nvPr/>
        </p:nvSpPr>
        <p:spPr>
          <a:xfrm flipH="false" flipV="false" rot="0">
            <a:off x="2375141" y="5923376"/>
            <a:ext cx="3484549" cy="3241063"/>
          </a:xfrm>
          <a:custGeom>
            <a:avLst/>
            <a:gdLst/>
            <a:ahLst/>
            <a:cxnLst/>
            <a:rect r="r" b="b" t="t" l="l"/>
            <a:pathLst>
              <a:path h="3241063" w="3484549">
                <a:moveTo>
                  <a:pt x="0" y="0"/>
                </a:moveTo>
                <a:lnTo>
                  <a:pt x="3484549" y="0"/>
                </a:lnTo>
                <a:lnTo>
                  <a:pt x="3484549" y="3241063"/>
                </a:lnTo>
                <a:lnTo>
                  <a:pt x="0" y="3241063"/>
                </a:lnTo>
                <a:lnTo>
                  <a:pt x="0" y="0"/>
                </a:lnTo>
                <a:close/>
              </a:path>
            </a:pathLst>
          </a:custGeom>
          <a:blipFill>
            <a:blip r:embed="rId4"/>
            <a:stretch>
              <a:fillRect l="0" t="0" r="0" b="-3444"/>
            </a:stretch>
          </a:blipFill>
        </p:spPr>
      </p:sp>
      <p:sp>
        <p:nvSpPr>
          <p:cNvPr name="Freeform 14" id="14"/>
          <p:cNvSpPr/>
          <p:nvPr/>
        </p:nvSpPr>
        <p:spPr>
          <a:xfrm flipH="false" flipV="false" rot="0">
            <a:off x="2321722" y="2335890"/>
            <a:ext cx="5699851" cy="2995731"/>
          </a:xfrm>
          <a:custGeom>
            <a:avLst/>
            <a:gdLst/>
            <a:ahLst/>
            <a:cxnLst/>
            <a:rect r="r" b="b" t="t" l="l"/>
            <a:pathLst>
              <a:path h="2995731" w="5699851">
                <a:moveTo>
                  <a:pt x="0" y="0"/>
                </a:moveTo>
                <a:lnTo>
                  <a:pt x="5699851" y="0"/>
                </a:lnTo>
                <a:lnTo>
                  <a:pt x="5699851" y="2995731"/>
                </a:lnTo>
                <a:lnTo>
                  <a:pt x="0" y="2995731"/>
                </a:lnTo>
                <a:lnTo>
                  <a:pt x="0" y="0"/>
                </a:lnTo>
                <a:close/>
              </a:path>
            </a:pathLst>
          </a:custGeom>
          <a:blipFill>
            <a:blip r:embed="rId5"/>
            <a:stretch>
              <a:fillRect l="0" t="0" r="0" b="-4237"/>
            </a:stretch>
          </a:blipFill>
        </p:spPr>
      </p:sp>
      <p:sp>
        <p:nvSpPr>
          <p:cNvPr name="TextBox 15" id="15"/>
          <p:cNvSpPr txBox="true"/>
          <p:nvPr/>
        </p:nvSpPr>
        <p:spPr>
          <a:xfrm rot="0">
            <a:off x="5086350" y="842370"/>
            <a:ext cx="8115300" cy="572262"/>
          </a:xfrm>
          <a:prstGeom prst="rect">
            <a:avLst/>
          </a:prstGeom>
        </p:spPr>
        <p:txBody>
          <a:bodyPr anchor="t" rtlCol="false" tIns="0" lIns="0" bIns="0" rIns="0">
            <a:spAutoFit/>
          </a:bodyPr>
          <a:lstStyle/>
          <a:p>
            <a:pPr algn="ctr">
              <a:lnSpc>
                <a:spcPts val="4464"/>
              </a:lnSpc>
            </a:pPr>
            <a:r>
              <a:rPr lang="en-US" sz="3600" spc="21">
                <a:solidFill>
                  <a:srgbClr val="191919"/>
                </a:solidFill>
                <a:latin typeface="Maven Pro Bold"/>
              </a:rPr>
              <a:t>EXPLORATORY DATA ANALYSIS:</a:t>
            </a:r>
          </a:p>
        </p:txBody>
      </p:sp>
      <p:sp>
        <p:nvSpPr>
          <p:cNvPr name="TextBox 16" id="16"/>
          <p:cNvSpPr txBox="true"/>
          <p:nvPr/>
        </p:nvSpPr>
        <p:spPr>
          <a:xfrm rot="0">
            <a:off x="7980679" y="6500139"/>
            <a:ext cx="1728419" cy="1994243"/>
          </a:xfrm>
          <a:prstGeom prst="rect">
            <a:avLst/>
          </a:prstGeom>
        </p:spPr>
        <p:txBody>
          <a:bodyPr anchor="t" rtlCol="false" tIns="0" lIns="0" bIns="0" rIns="0">
            <a:spAutoFit/>
          </a:bodyPr>
          <a:lstStyle/>
          <a:p>
            <a:pPr algn="l">
              <a:lnSpc>
                <a:spcPts val="1964"/>
              </a:lnSpc>
            </a:pPr>
            <a:r>
              <a:rPr lang="en-US" sz="1637">
                <a:solidFill>
                  <a:srgbClr val="F6F6F6"/>
                </a:solidFill>
                <a:latin typeface="Maven Pro Bold"/>
              </a:rPr>
              <a:t>MAJORITY FRAUD TRANSACTION DETECTED ON ONLINE MODE RATHER THAN MERCHANT LEVEL</a:t>
            </a:r>
          </a:p>
        </p:txBody>
      </p:sp>
      <p:sp>
        <p:nvSpPr>
          <p:cNvPr name="TextBox 17" id="17"/>
          <p:cNvSpPr txBox="true"/>
          <p:nvPr/>
        </p:nvSpPr>
        <p:spPr>
          <a:xfrm rot="0">
            <a:off x="10228791" y="3414233"/>
            <a:ext cx="1553920" cy="1194407"/>
          </a:xfrm>
          <a:prstGeom prst="rect">
            <a:avLst/>
          </a:prstGeom>
        </p:spPr>
        <p:txBody>
          <a:bodyPr anchor="t" rtlCol="false" tIns="0" lIns="0" bIns="0" rIns="0">
            <a:spAutoFit/>
          </a:bodyPr>
          <a:lstStyle/>
          <a:p>
            <a:pPr algn="l">
              <a:lnSpc>
                <a:spcPts val="1891"/>
              </a:lnSpc>
            </a:pPr>
            <a:r>
              <a:rPr lang="en-US" sz="1576">
                <a:solidFill>
                  <a:srgbClr val="F6F6F6"/>
                </a:solidFill>
                <a:latin typeface="Maven Pro Bold"/>
              </a:rPr>
              <a:t>OF TRANSACTION IS BEING DETECTED AS FRAUDELENT</a:t>
            </a:r>
          </a:p>
        </p:txBody>
      </p:sp>
      <p:sp>
        <p:nvSpPr>
          <p:cNvPr name="TextBox 18" id="18"/>
          <p:cNvSpPr txBox="true"/>
          <p:nvPr/>
        </p:nvSpPr>
        <p:spPr>
          <a:xfrm rot="0">
            <a:off x="15451581" y="2555619"/>
            <a:ext cx="1646631" cy="2273808"/>
          </a:xfrm>
          <a:prstGeom prst="rect">
            <a:avLst/>
          </a:prstGeom>
        </p:spPr>
        <p:txBody>
          <a:bodyPr anchor="t" rtlCol="false" tIns="0" lIns="0" bIns="0" rIns="0">
            <a:spAutoFit/>
          </a:bodyPr>
          <a:lstStyle/>
          <a:p>
            <a:pPr algn="ctr">
              <a:lnSpc>
                <a:spcPts val="3006"/>
              </a:lnSpc>
            </a:pPr>
            <a:r>
              <a:rPr lang="en-US" sz="1800">
                <a:solidFill>
                  <a:srgbClr val="191919"/>
                </a:solidFill>
                <a:latin typeface="Maven Pro"/>
              </a:rPr>
              <a:t>Pie Char Showing percentage of fraud transactions</a:t>
            </a:r>
          </a:p>
          <a:p>
            <a:pPr algn="ctr">
              <a:lnSpc>
                <a:spcPts val="3006"/>
              </a:lnSpc>
            </a:pPr>
          </a:p>
        </p:txBody>
      </p:sp>
      <p:sp>
        <p:nvSpPr>
          <p:cNvPr name="TextBox 19" id="19"/>
          <p:cNvSpPr txBox="true"/>
          <p:nvPr/>
        </p:nvSpPr>
        <p:spPr>
          <a:xfrm rot="0">
            <a:off x="15612669" y="6406647"/>
            <a:ext cx="1646631" cy="1892808"/>
          </a:xfrm>
          <a:prstGeom prst="rect">
            <a:avLst/>
          </a:prstGeom>
        </p:spPr>
        <p:txBody>
          <a:bodyPr anchor="t" rtlCol="false" tIns="0" lIns="0" bIns="0" rIns="0">
            <a:spAutoFit/>
          </a:bodyPr>
          <a:lstStyle/>
          <a:p>
            <a:pPr algn="ctr">
              <a:lnSpc>
                <a:spcPts val="3006"/>
              </a:lnSpc>
            </a:pPr>
            <a:r>
              <a:rPr lang="en-US" sz="1800">
                <a:solidFill>
                  <a:srgbClr val="191919"/>
                </a:solidFill>
                <a:latin typeface="Maven Pro"/>
              </a:rPr>
              <a:t>Bar Chart showing comparison of cities</a:t>
            </a:r>
          </a:p>
          <a:p>
            <a:pPr algn="ctr">
              <a:lnSpc>
                <a:spcPts val="3006"/>
              </a:lnSpc>
            </a:pPr>
          </a:p>
        </p:txBody>
      </p:sp>
      <p:sp>
        <p:nvSpPr>
          <p:cNvPr name="TextBox 20" id="20"/>
          <p:cNvSpPr txBox="true"/>
          <p:nvPr/>
        </p:nvSpPr>
        <p:spPr>
          <a:xfrm rot="0">
            <a:off x="511637" y="3201358"/>
            <a:ext cx="1657685" cy="1255270"/>
          </a:xfrm>
          <a:prstGeom prst="rect">
            <a:avLst/>
          </a:prstGeom>
        </p:spPr>
        <p:txBody>
          <a:bodyPr anchor="t" rtlCol="false" tIns="0" lIns="0" bIns="0" rIns="0">
            <a:spAutoFit/>
          </a:bodyPr>
          <a:lstStyle/>
          <a:p>
            <a:pPr algn="l">
              <a:lnSpc>
                <a:spcPts val="2466"/>
              </a:lnSpc>
            </a:pPr>
            <a:r>
              <a:rPr lang="en-US" sz="2055">
                <a:solidFill>
                  <a:srgbClr val="F6F6F6"/>
                </a:solidFill>
                <a:latin typeface="Maven Pro Bold"/>
              </a:rPr>
              <a:t>CALIFORNIA LEADING IN TERMS OF VOLUME</a:t>
            </a:r>
          </a:p>
        </p:txBody>
      </p:sp>
      <p:sp>
        <p:nvSpPr>
          <p:cNvPr name="TextBox 21" id="21"/>
          <p:cNvSpPr txBox="true"/>
          <p:nvPr/>
        </p:nvSpPr>
        <p:spPr>
          <a:xfrm rot="0">
            <a:off x="8099552" y="2517416"/>
            <a:ext cx="1646631" cy="2654808"/>
          </a:xfrm>
          <a:prstGeom prst="rect">
            <a:avLst/>
          </a:prstGeom>
        </p:spPr>
        <p:txBody>
          <a:bodyPr anchor="t" rtlCol="false" tIns="0" lIns="0" bIns="0" rIns="0">
            <a:spAutoFit/>
          </a:bodyPr>
          <a:lstStyle/>
          <a:p>
            <a:pPr algn="ctr">
              <a:lnSpc>
                <a:spcPts val="3006"/>
              </a:lnSpc>
            </a:pPr>
            <a:r>
              <a:rPr lang="en-US" sz="1800">
                <a:solidFill>
                  <a:srgbClr val="191919"/>
                </a:solidFill>
                <a:latin typeface="Maven Pro"/>
              </a:rPr>
              <a:t>Bar Chart showing comparison of States by volume of Transactions</a:t>
            </a:r>
          </a:p>
          <a:p>
            <a:pPr algn="ctr">
              <a:lnSpc>
                <a:spcPts val="3006"/>
              </a:lnSpc>
            </a:pPr>
          </a:p>
        </p:txBody>
      </p:sp>
      <p:sp>
        <p:nvSpPr>
          <p:cNvPr name="TextBox 22" id="22"/>
          <p:cNvSpPr txBox="true"/>
          <p:nvPr/>
        </p:nvSpPr>
        <p:spPr>
          <a:xfrm rot="0">
            <a:off x="6040665" y="6388049"/>
            <a:ext cx="1646631" cy="2273808"/>
          </a:xfrm>
          <a:prstGeom prst="rect">
            <a:avLst/>
          </a:prstGeom>
        </p:spPr>
        <p:txBody>
          <a:bodyPr anchor="t" rtlCol="false" tIns="0" lIns="0" bIns="0" rIns="0">
            <a:spAutoFit/>
          </a:bodyPr>
          <a:lstStyle/>
          <a:p>
            <a:pPr algn="ctr">
              <a:lnSpc>
                <a:spcPts val="3006"/>
              </a:lnSpc>
            </a:pPr>
            <a:r>
              <a:rPr lang="en-US" sz="1800">
                <a:solidFill>
                  <a:srgbClr val="191919"/>
                </a:solidFill>
                <a:latin typeface="Maven Pro"/>
              </a:rPr>
              <a:t>pie chart showing comparison of types of transactions</a:t>
            </a:r>
          </a:p>
          <a:p>
            <a:pPr algn="ctr">
              <a:lnSpc>
                <a:spcPts val="3006"/>
              </a:lnSpc>
            </a:pPr>
          </a:p>
        </p:txBody>
      </p:sp>
      <p:sp>
        <p:nvSpPr>
          <p:cNvPr name="TextBox 23" id="23"/>
          <p:cNvSpPr txBox="true"/>
          <p:nvPr/>
        </p:nvSpPr>
        <p:spPr>
          <a:xfrm rot="0">
            <a:off x="10228791" y="2811461"/>
            <a:ext cx="1008316" cy="504825"/>
          </a:xfrm>
          <a:prstGeom prst="rect">
            <a:avLst/>
          </a:prstGeom>
        </p:spPr>
        <p:txBody>
          <a:bodyPr anchor="t" rtlCol="false" tIns="0" lIns="0" bIns="0" rIns="0">
            <a:spAutoFit/>
          </a:bodyPr>
          <a:lstStyle/>
          <a:p>
            <a:pPr algn="ctr">
              <a:lnSpc>
                <a:spcPts val="3840"/>
              </a:lnSpc>
            </a:pPr>
            <a:r>
              <a:rPr lang="en-US" sz="3200">
                <a:solidFill>
                  <a:srgbClr val="FFFFFF"/>
                </a:solidFill>
                <a:latin typeface="Maven Pro Bold"/>
              </a:rPr>
              <a:t>0.1</a:t>
            </a:r>
            <a:r>
              <a:rPr lang="en-US" sz="3200">
                <a:solidFill>
                  <a:srgbClr val="FFFFFF"/>
                </a:solidFill>
                <a:latin typeface="Maven Pro Bold"/>
              </a:rPr>
              <a:t>%</a:t>
            </a:r>
          </a:p>
        </p:txBody>
      </p:sp>
      <p:sp>
        <p:nvSpPr>
          <p:cNvPr name="TextBox 24" id="24"/>
          <p:cNvSpPr txBox="true"/>
          <p:nvPr/>
        </p:nvSpPr>
        <p:spPr>
          <a:xfrm rot="0">
            <a:off x="664037" y="6221362"/>
            <a:ext cx="1182569" cy="504825"/>
          </a:xfrm>
          <a:prstGeom prst="rect">
            <a:avLst/>
          </a:prstGeom>
        </p:spPr>
        <p:txBody>
          <a:bodyPr anchor="t" rtlCol="false" tIns="0" lIns="0" bIns="0" rIns="0">
            <a:spAutoFit/>
          </a:bodyPr>
          <a:lstStyle/>
          <a:p>
            <a:pPr algn="ctr">
              <a:lnSpc>
                <a:spcPts val="3840"/>
              </a:lnSpc>
            </a:pPr>
            <a:r>
              <a:rPr lang="en-US" sz="3200">
                <a:solidFill>
                  <a:srgbClr val="FFFFFF"/>
                </a:solidFill>
                <a:latin typeface="Maven Pro Bold"/>
              </a:rPr>
              <a:t>63.1</a:t>
            </a:r>
            <a:r>
              <a:rPr lang="en-US" sz="3200">
                <a:solidFill>
                  <a:srgbClr val="FFFFFF"/>
                </a:solidFill>
                <a:latin typeface="Maven Pro Bold"/>
              </a:rPr>
              <a:t>%</a:t>
            </a:r>
          </a:p>
        </p:txBody>
      </p:sp>
      <p:sp>
        <p:nvSpPr>
          <p:cNvPr name="TextBox 25" id="25"/>
          <p:cNvSpPr txBox="true"/>
          <p:nvPr/>
        </p:nvSpPr>
        <p:spPr>
          <a:xfrm rot="0">
            <a:off x="664037" y="6684032"/>
            <a:ext cx="1553920" cy="1433289"/>
          </a:xfrm>
          <a:prstGeom prst="rect">
            <a:avLst/>
          </a:prstGeom>
        </p:spPr>
        <p:txBody>
          <a:bodyPr anchor="t" rtlCol="false" tIns="0" lIns="0" bIns="0" rIns="0">
            <a:spAutoFit/>
          </a:bodyPr>
          <a:lstStyle/>
          <a:p>
            <a:pPr algn="l">
              <a:lnSpc>
                <a:spcPts val="1891"/>
              </a:lnSpc>
            </a:pPr>
            <a:r>
              <a:rPr lang="en-US" sz="1576">
                <a:solidFill>
                  <a:srgbClr val="F6F6F6"/>
                </a:solidFill>
                <a:latin typeface="Maven Pro Bold"/>
              </a:rPr>
              <a:t>OF TRANSACTION IS BEING IDENTIFIED AS SWIPE BASED TRANSACTIONS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EDAD8"/>
        </a:solidFill>
      </p:bgPr>
    </p:bg>
    <p:spTree>
      <p:nvGrpSpPr>
        <p:cNvPr id="1" name=""/>
        <p:cNvGrpSpPr/>
        <p:nvPr/>
      </p:nvGrpSpPr>
      <p:grpSpPr>
        <a:xfrm>
          <a:off x="0" y="0"/>
          <a:ext cx="0" cy="0"/>
          <a:chOff x="0" y="0"/>
          <a:chExt cx="0" cy="0"/>
        </a:xfrm>
      </p:grpSpPr>
      <p:sp>
        <p:nvSpPr>
          <p:cNvPr name="Freeform 2" id="2"/>
          <p:cNvSpPr/>
          <p:nvPr/>
        </p:nvSpPr>
        <p:spPr>
          <a:xfrm flipH="false" flipV="false" rot="0">
            <a:off x="2775085" y="5897659"/>
            <a:ext cx="678311" cy="417086"/>
          </a:xfrm>
          <a:custGeom>
            <a:avLst/>
            <a:gdLst/>
            <a:ahLst/>
            <a:cxnLst/>
            <a:rect r="r" b="b" t="t" l="l"/>
            <a:pathLst>
              <a:path h="417086" w="678311">
                <a:moveTo>
                  <a:pt x="0" y="0"/>
                </a:moveTo>
                <a:lnTo>
                  <a:pt x="678310" y="0"/>
                </a:lnTo>
                <a:lnTo>
                  <a:pt x="678310" y="417086"/>
                </a:lnTo>
                <a:lnTo>
                  <a:pt x="0" y="417086"/>
                </a:lnTo>
                <a:lnTo>
                  <a:pt x="0" y="0"/>
                </a:lnTo>
                <a:close/>
              </a:path>
            </a:pathLst>
          </a:custGeom>
          <a:blipFill>
            <a:blip r:embed="rId2">
              <a:extLst>
                <a:ext uri="{96DAC541-7B7A-43D3-8B79-37D633B846F1}">
                  <asvg:svgBlip xmlns:asvg="http://schemas.microsoft.com/office/drawing/2016/SVG/main" r:embed="rId3"/>
                </a:ext>
              </a:extLst>
            </a:blip>
            <a:stretch>
              <a:fillRect l="-38181" t="-184975" r="-44604" b="-12290"/>
            </a:stretch>
          </a:blipFill>
        </p:spPr>
      </p:sp>
      <p:sp>
        <p:nvSpPr>
          <p:cNvPr name="AutoShape 3" id="3"/>
          <p:cNvSpPr/>
          <p:nvPr/>
        </p:nvSpPr>
        <p:spPr>
          <a:xfrm rot="0">
            <a:off x="135655" y="824969"/>
            <a:ext cx="6740279" cy="4059117"/>
          </a:xfrm>
          <a:prstGeom prst="rect">
            <a:avLst/>
          </a:prstGeom>
          <a:solidFill>
            <a:srgbClr val="191919">
              <a:alpha val="3529"/>
            </a:srgbClr>
          </a:solidFill>
        </p:spPr>
      </p:sp>
      <p:sp>
        <p:nvSpPr>
          <p:cNvPr name="AutoShape 4" id="4"/>
          <p:cNvSpPr/>
          <p:nvPr/>
        </p:nvSpPr>
        <p:spPr>
          <a:xfrm rot="0">
            <a:off x="10929748" y="824969"/>
            <a:ext cx="7214020" cy="4059117"/>
          </a:xfrm>
          <a:prstGeom prst="rect">
            <a:avLst/>
          </a:prstGeom>
          <a:solidFill>
            <a:srgbClr val="191919">
              <a:alpha val="3529"/>
            </a:srgbClr>
          </a:solidFill>
        </p:spPr>
      </p:sp>
      <p:sp>
        <p:nvSpPr>
          <p:cNvPr name="AutoShape 5" id="5"/>
          <p:cNvSpPr/>
          <p:nvPr/>
        </p:nvSpPr>
        <p:spPr>
          <a:xfrm rot="0">
            <a:off x="6875934" y="824969"/>
            <a:ext cx="1958548" cy="4059117"/>
          </a:xfrm>
          <a:prstGeom prst="rect">
            <a:avLst/>
          </a:prstGeom>
          <a:solidFill>
            <a:srgbClr val="13538A"/>
          </a:solidFill>
        </p:spPr>
      </p:sp>
      <p:sp>
        <p:nvSpPr>
          <p:cNvPr name="AutoShape 6" id="6"/>
          <p:cNvSpPr/>
          <p:nvPr/>
        </p:nvSpPr>
        <p:spPr>
          <a:xfrm rot="0">
            <a:off x="8971201" y="824969"/>
            <a:ext cx="1958548" cy="4057700"/>
          </a:xfrm>
          <a:prstGeom prst="rect">
            <a:avLst/>
          </a:prstGeom>
          <a:solidFill>
            <a:srgbClr val="01A0C4"/>
          </a:solidFill>
        </p:spPr>
      </p:sp>
      <p:sp>
        <p:nvSpPr>
          <p:cNvPr name="AutoShape 7" id="7"/>
          <p:cNvSpPr/>
          <p:nvPr/>
        </p:nvSpPr>
        <p:spPr>
          <a:xfrm rot="0">
            <a:off x="3505794" y="5269321"/>
            <a:ext cx="11428140" cy="4427645"/>
          </a:xfrm>
          <a:prstGeom prst="rect">
            <a:avLst/>
          </a:prstGeom>
          <a:solidFill>
            <a:srgbClr val="191919">
              <a:alpha val="3529"/>
            </a:srgbClr>
          </a:solidFill>
        </p:spPr>
      </p:sp>
      <p:sp>
        <p:nvSpPr>
          <p:cNvPr name="AutoShape 8" id="8"/>
          <p:cNvSpPr/>
          <p:nvPr/>
        </p:nvSpPr>
        <p:spPr>
          <a:xfrm rot="0">
            <a:off x="3505794" y="5269321"/>
            <a:ext cx="1958548" cy="4427645"/>
          </a:xfrm>
          <a:prstGeom prst="rect">
            <a:avLst/>
          </a:prstGeom>
          <a:solidFill>
            <a:srgbClr val="01A0C4"/>
          </a:solidFill>
        </p:spPr>
      </p:sp>
      <p:sp>
        <p:nvSpPr>
          <p:cNvPr name="AutoShape 9" id="9"/>
          <p:cNvSpPr/>
          <p:nvPr/>
        </p:nvSpPr>
        <p:spPr>
          <a:xfrm rot="0">
            <a:off x="12975387" y="5269321"/>
            <a:ext cx="1958548" cy="4427645"/>
          </a:xfrm>
          <a:prstGeom prst="rect">
            <a:avLst/>
          </a:prstGeom>
          <a:solidFill>
            <a:srgbClr val="13538A"/>
          </a:solidFill>
        </p:spPr>
      </p:sp>
      <p:sp>
        <p:nvSpPr>
          <p:cNvPr name="Freeform 10" id="10"/>
          <p:cNvSpPr/>
          <p:nvPr/>
        </p:nvSpPr>
        <p:spPr>
          <a:xfrm flipH="false" flipV="false" rot="0">
            <a:off x="135655" y="5897659"/>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5655" y="7927006"/>
            <a:ext cx="1519953" cy="1769960"/>
          </a:xfrm>
          <a:custGeom>
            <a:avLst/>
            <a:gdLst/>
            <a:ahLst/>
            <a:cxnLst/>
            <a:rect r="r" b="b" t="t" l="l"/>
            <a:pathLst>
              <a:path h="1769960" w="1519953">
                <a:moveTo>
                  <a:pt x="0" y="0"/>
                </a:moveTo>
                <a:lnTo>
                  <a:pt x="1519953" y="0"/>
                </a:lnTo>
                <a:lnTo>
                  <a:pt x="1519953" y="1769961"/>
                </a:lnTo>
                <a:lnTo>
                  <a:pt x="0" y="1769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623815" y="7865209"/>
            <a:ext cx="1519953" cy="1769960"/>
          </a:xfrm>
          <a:custGeom>
            <a:avLst/>
            <a:gdLst/>
            <a:ahLst/>
            <a:cxnLst/>
            <a:rect r="r" b="b" t="t" l="l"/>
            <a:pathLst>
              <a:path h="1769960" w="1519953">
                <a:moveTo>
                  <a:pt x="0" y="0"/>
                </a:moveTo>
                <a:lnTo>
                  <a:pt x="1519954" y="0"/>
                </a:lnTo>
                <a:lnTo>
                  <a:pt x="1519954" y="1769961"/>
                </a:lnTo>
                <a:lnTo>
                  <a:pt x="0" y="1769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623815" y="5667469"/>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497904" y="5269321"/>
            <a:ext cx="4946593" cy="4600331"/>
          </a:xfrm>
          <a:custGeom>
            <a:avLst/>
            <a:gdLst/>
            <a:ahLst/>
            <a:cxnLst/>
            <a:rect r="r" b="b" t="t" l="l"/>
            <a:pathLst>
              <a:path h="4600331" w="4946593">
                <a:moveTo>
                  <a:pt x="0" y="0"/>
                </a:moveTo>
                <a:lnTo>
                  <a:pt x="4946593" y="0"/>
                </a:lnTo>
                <a:lnTo>
                  <a:pt x="4946593" y="4600332"/>
                </a:lnTo>
                <a:lnTo>
                  <a:pt x="0" y="4600332"/>
                </a:lnTo>
                <a:lnTo>
                  <a:pt x="0" y="0"/>
                </a:lnTo>
                <a:close/>
              </a:path>
            </a:pathLst>
          </a:custGeom>
          <a:blipFill>
            <a:blip r:embed="rId6"/>
            <a:stretch>
              <a:fillRect l="0" t="0" r="0" b="0"/>
            </a:stretch>
          </a:blipFill>
        </p:spPr>
      </p:sp>
      <p:sp>
        <p:nvSpPr>
          <p:cNvPr name="Freeform 15" id="15"/>
          <p:cNvSpPr/>
          <p:nvPr/>
        </p:nvSpPr>
        <p:spPr>
          <a:xfrm flipH="false" flipV="false" rot="0">
            <a:off x="11444497" y="855036"/>
            <a:ext cx="6024191" cy="3985660"/>
          </a:xfrm>
          <a:custGeom>
            <a:avLst/>
            <a:gdLst/>
            <a:ahLst/>
            <a:cxnLst/>
            <a:rect r="r" b="b" t="t" l="l"/>
            <a:pathLst>
              <a:path h="3985660" w="6024191">
                <a:moveTo>
                  <a:pt x="0" y="0"/>
                </a:moveTo>
                <a:lnTo>
                  <a:pt x="6024191" y="0"/>
                </a:lnTo>
                <a:lnTo>
                  <a:pt x="6024191" y="3985660"/>
                </a:lnTo>
                <a:lnTo>
                  <a:pt x="0" y="3985660"/>
                </a:lnTo>
                <a:lnTo>
                  <a:pt x="0" y="0"/>
                </a:lnTo>
                <a:close/>
              </a:path>
            </a:pathLst>
          </a:custGeom>
          <a:blipFill>
            <a:blip r:embed="rId7"/>
            <a:stretch>
              <a:fillRect l="-938" t="0" r="-938" b="0"/>
            </a:stretch>
          </a:blipFill>
        </p:spPr>
      </p:sp>
      <p:sp>
        <p:nvSpPr>
          <p:cNvPr name="Freeform 16" id="16"/>
          <p:cNvSpPr/>
          <p:nvPr/>
        </p:nvSpPr>
        <p:spPr>
          <a:xfrm flipH="false" flipV="false" rot="0">
            <a:off x="324907" y="833341"/>
            <a:ext cx="6256977" cy="4029050"/>
          </a:xfrm>
          <a:custGeom>
            <a:avLst/>
            <a:gdLst/>
            <a:ahLst/>
            <a:cxnLst/>
            <a:rect r="r" b="b" t="t" l="l"/>
            <a:pathLst>
              <a:path h="4029050" w="6256977">
                <a:moveTo>
                  <a:pt x="0" y="0"/>
                </a:moveTo>
                <a:lnTo>
                  <a:pt x="6256977" y="0"/>
                </a:lnTo>
                <a:lnTo>
                  <a:pt x="6256977" y="4029050"/>
                </a:lnTo>
                <a:lnTo>
                  <a:pt x="0" y="4029050"/>
                </a:lnTo>
                <a:lnTo>
                  <a:pt x="0" y="0"/>
                </a:lnTo>
                <a:close/>
              </a:path>
            </a:pathLst>
          </a:custGeom>
          <a:blipFill>
            <a:blip r:embed="rId8"/>
            <a:stretch>
              <a:fillRect l="0" t="0" r="0" b="0"/>
            </a:stretch>
          </a:blipFill>
        </p:spPr>
      </p:sp>
      <p:sp>
        <p:nvSpPr>
          <p:cNvPr name="TextBox 17" id="17"/>
          <p:cNvSpPr txBox="true"/>
          <p:nvPr/>
        </p:nvSpPr>
        <p:spPr>
          <a:xfrm rot="0">
            <a:off x="6944293" y="1652918"/>
            <a:ext cx="1958548" cy="2009775"/>
          </a:xfrm>
          <a:prstGeom prst="rect">
            <a:avLst/>
          </a:prstGeom>
        </p:spPr>
        <p:txBody>
          <a:bodyPr anchor="t" rtlCol="false" tIns="0" lIns="0" bIns="0" rIns="0">
            <a:spAutoFit/>
          </a:bodyPr>
          <a:lstStyle/>
          <a:p>
            <a:pPr algn="l">
              <a:lnSpc>
                <a:spcPts val="2639"/>
              </a:lnSpc>
            </a:pPr>
            <a:r>
              <a:rPr lang="en-US" sz="2199">
                <a:solidFill>
                  <a:srgbClr val="F6F6F6"/>
                </a:solidFill>
                <a:latin typeface="Maven Pro Bold"/>
              </a:rPr>
              <a:t>BAR CHAR SHOWING COMPARISON OF MERCHANTS</a:t>
            </a:r>
          </a:p>
          <a:p>
            <a:pPr algn="l">
              <a:lnSpc>
                <a:spcPts val="2640"/>
              </a:lnSpc>
            </a:pPr>
          </a:p>
        </p:txBody>
      </p:sp>
      <p:sp>
        <p:nvSpPr>
          <p:cNvPr name="TextBox 18" id="18"/>
          <p:cNvSpPr txBox="true"/>
          <p:nvPr/>
        </p:nvSpPr>
        <p:spPr>
          <a:xfrm rot="0">
            <a:off x="3661753" y="6219495"/>
            <a:ext cx="1646631" cy="1892808"/>
          </a:xfrm>
          <a:prstGeom prst="rect">
            <a:avLst/>
          </a:prstGeom>
        </p:spPr>
        <p:txBody>
          <a:bodyPr anchor="t" rtlCol="false" tIns="0" lIns="0" bIns="0" rIns="0">
            <a:spAutoFit/>
          </a:bodyPr>
          <a:lstStyle/>
          <a:p>
            <a:pPr algn="l">
              <a:lnSpc>
                <a:spcPts val="3006"/>
              </a:lnSpc>
            </a:pPr>
            <a:r>
              <a:rPr lang="en-US" sz="1800">
                <a:solidFill>
                  <a:srgbClr val="191919"/>
                </a:solidFill>
                <a:latin typeface="Maven Pro"/>
              </a:rPr>
              <a:t>pie chart showing comparison of MCC</a:t>
            </a:r>
          </a:p>
          <a:p>
            <a:pPr algn="l">
              <a:lnSpc>
                <a:spcPts val="3006"/>
              </a:lnSpc>
            </a:pPr>
          </a:p>
        </p:txBody>
      </p:sp>
      <p:sp>
        <p:nvSpPr>
          <p:cNvPr name="TextBox 19" id="19"/>
          <p:cNvSpPr txBox="true"/>
          <p:nvPr/>
        </p:nvSpPr>
        <p:spPr>
          <a:xfrm rot="0">
            <a:off x="13276250" y="6188809"/>
            <a:ext cx="1356822" cy="1343025"/>
          </a:xfrm>
          <a:prstGeom prst="rect">
            <a:avLst/>
          </a:prstGeom>
        </p:spPr>
        <p:txBody>
          <a:bodyPr anchor="t" rtlCol="false" tIns="0" lIns="0" bIns="0" rIns="0">
            <a:spAutoFit/>
          </a:bodyPr>
          <a:lstStyle/>
          <a:p>
            <a:pPr algn="l">
              <a:lnSpc>
                <a:spcPts val="2640"/>
              </a:lnSpc>
            </a:pPr>
            <a:r>
              <a:rPr lang="en-US" sz="2200">
                <a:solidFill>
                  <a:srgbClr val="F6F6F6"/>
                </a:solidFill>
                <a:latin typeface="Maven Pro Bold"/>
              </a:rPr>
              <a:t>WITH MCC 5411 LEADING BY 17.2%</a:t>
            </a:r>
          </a:p>
        </p:txBody>
      </p:sp>
      <p:sp>
        <p:nvSpPr>
          <p:cNvPr name="TextBox 20" id="20"/>
          <p:cNvSpPr txBox="true"/>
          <p:nvPr/>
        </p:nvSpPr>
        <p:spPr>
          <a:xfrm rot="0">
            <a:off x="9009784" y="1652918"/>
            <a:ext cx="1958548" cy="2009775"/>
          </a:xfrm>
          <a:prstGeom prst="rect">
            <a:avLst/>
          </a:prstGeom>
        </p:spPr>
        <p:txBody>
          <a:bodyPr anchor="t" rtlCol="false" tIns="0" lIns="0" bIns="0" rIns="0">
            <a:spAutoFit/>
          </a:bodyPr>
          <a:lstStyle/>
          <a:p>
            <a:pPr algn="l">
              <a:lnSpc>
                <a:spcPts val="2639"/>
              </a:lnSpc>
            </a:pPr>
            <a:r>
              <a:rPr lang="en-US" sz="2199">
                <a:solidFill>
                  <a:srgbClr val="F6F6F6"/>
                </a:solidFill>
                <a:latin typeface="Maven Pro Bold"/>
              </a:rPr>
              <a:t>BAR CHART SHOWING COMPARISON OF CARD TYPES</a:t>
            </a:r>
          </a:p>
          <a:p>
            <a:pPr algn="l">
              <a:lnSpc>
                <a:spcPts val="2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6EAE9"/>
        </a:solidFill>
      </p:bgPr>
    </p:bg>
    <p:spTree>
      <p:nvGrpSpPr>
        <p:cNvPr id="1" name=""/>
        <p:cNvGrpSpPr/>
        <p:nvPr/>
      </p:nvGrpSpPr>
      <p:grpSpPr>
        <a:xfrm>
          <a:off x="0" y="0"/>
          <a:ext cx="0" cy="0"/>
          <a:chOff x="0" y="0"/>
          <a:chExt cx="0" cy="0"/>
        </a:xfrm>
      </p:grpSpPr>
      <p:grpSp>
        <p:nvGrpSpPr>
          <p:cNvPr name="Group 2" id="2"/>
          <p:cNvGrpSpPr/>
          <p:nvPr/>
        </p:nvGrpSpPr>
        <p:grpSpPr>
          <a:xfrm rot="0">
            <a:off x="1576098" y="5759229"/>
            <a:ext cx="2408359" cy="4135830"/>
            <a:chOff x="0" y="0"/>
            <a:chExt cx="680054" cy="1167844"/>
          </a:xfrm>
        </p:grpSpPr>
        <p:sp>
          <p:nvSpPr>
            <p:cNvPr name="Freeform 3" id="3"/>
            <p:cNvSpPr/>
            <p:nvPr/>
          </p:nvSpPr>
          <p:spPr>
            <a:xfrm flipH="false" flipV="false" rot="0">
              <a:off x="0" y="0"/>
              <a:ext cx="680054" cy="1167844"/>
            </a:xfrm>
            <a:custGeom>
              <a:avLst/>
              <a:gdLst/>
              <a:ahLst/>
              <a:cxnLst/>
              <a:rect r="r" b="b" t="t" l="l"/>
              <a:pathLst>
                <a:path h="1167844" w="680054">
                  <a:moveTo>
                    <a:pt x="28931" y="0"/>
                  </a:moveTo>
                  <a:lnTo>
                    <a:pt x="651123" y="0"/>
                  </a:lnTo>
                  <a:cubicBezTo>
                    <a:pt x="658796" y="0"/>
                    <a:pt x="666154" y="3048"/>
                    <a:pt x="671580" y="8474"/>
                  </a:cubicBezTo>
                  <a:cubicBezTo>
                    <a:pt x="677006" y="13900"/>
                    <a:pt x="680054" y="21258"/>
                    <a:pt x="680054" y="28931"/>
                  </a:cubicBezTo>
                  <a:lnTo>
                    <a:pt x="680054" y="1138912"/>
                  </a:lnTo>
                  <a:cubicBezTo>
                    <a:pt x="680054" y="1146586"/>
                    <a:pt x="677006" y="1153944"/>
                    <a:pt x="671580" y="1159370"/>
                  </a:cubicBezTo>
                  <a:cubicBezTo>
                    <a:pt x="666154" y="1164796"/>
                    <a:pt x="658796" y="1167844"/>
                    <a:pt x="651123" y="1167844"/>
                  </a:cubicBezTo>
                  <a:lnTo>
                    <a:pt x="28931" y="1167844"/>
                  </a:lnTo>
                  <a:cubicBezTo>
                    <a:pt x="21258" y="1167844"/>
                    <a:pt x="13900" y="1164796"/>
                    <a:pt x="8474" y="1159370"/>
                  </a:cubicBezTo>
                  <a:cubicBezTo>
                    <a:pt x="3048" y="1153944"/>
                    <a:pt x="0" y="1146586"/>
                    <a:pt x="0" y="1138912"/>
                  </a:cubicBezTo>
                  <a:lnTo>
                    <a:pt x="0" y="28931"/>
                  </a:lnTo>
                  <a:cubicBezTo>
                    <a:pt x="0" y="21258"/>
                    <a:pt x="3048" y="13900"/>
                    <a:pt x="8474" y="8474"/>
                  </a:cubicBezTo>
                  <a:cubicBezTo>
                    <a:pt x="13900" y="3048"/>
                    <a:pt x="21258" y="0"/>
                    <a:pt x="28931" y="0"/>
                  </a:cubicBezTo>
                  <a:close/>
                </a:path>
              </a:pathLst>
            </a:custGeom>
            <a:solidFill>
              <a:srgbClr val="043459"/>
            </a:solidFill>
          </p:spPr>
        </p:sp>
        <p:sp>
          <p:nvSpPr>
            <p:cNvPr name="TextBox 4" id="4"/>
            <p:cNvSpPr txBox="true"/>
            <p:nvPr/>
          </p:nvSpPr>
          <p:spPr>
            <a:xfrm>
              <a:off x="0" y="-66675"/>
              <a:ext cx="680054" cy="1234519"/>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4759699" y="5759229"/>
            <a:ext cx="2408359" cy="4135830"/>
            <a:chOff x="0" y="0"/>
            <a:chExt cx="680054" cy="1167844"/>
          </a:xfrm>
        </p:grpSpPr>
        <p:sp>
          <p:nvSpPr>
            <p:cNvPr name="Freeform 6" id="6"/>
            <p:cNvSpPr/>
            <p:nvPr/>
          </p:nvSpPr>
          <p:spPr>
            <a:xfrm flipH="false" flipV="false" rot="0">
              <a:off x="0" y="0"/>
              <a:ext cx="680054" cy="1167844"/>
            </a:xfrm>
            <a:custGeom>
              <a:avLst/>
              <a:gdLst/>
              <a:ahLst/>
              <a:cxnLst/>
              <a:rect r="r" b="b" t="t" l="l"/>
              <a:pathLst>
                <a:path h="1167844" w="680054">
                  <a:moveTo>
                    <a:pt x="28931" y="0"/>
                  </a:moveTo>
                  <a:lnTo>
                    <a:pt x="651123" y="0"/>
                  </a:lnTo>
                  <a:cubicBezTo>
                    <a:pt x="658796" y="0"/>
                    <a:pt x="666154" y="3048"/>
                    <a:pt x="671580" y="8474"/>
                  </a:cubicBezTo>
                  <a:cubicBezTo>
                    <a:pt x="677006" y="13900"/>
                    <a:pt x="680054" y="21258"/>
                    <a:pt x="680054" y="28931"/>
                  </a:cubicBezTo>
                  <a:lnTo>
                    <a:pt x="680054" y="1138912"/>
                  </a:lnTo>
                  <a:cubicBezTo>
                    <a:pt x="680054" y="1146586"/>
                    <a:pt x="677006" y="1153944"/>
                    <a:pt x="671580" y="1159370"/>
                  </a:cubicBezTo>
                  <a:cubicBezTo>
                    <a:pt x="666154" y="1164796"/>
                    <a:pt x="658796" y="1167844"/>
                    <a:pt x="651123" y="1167844"/>
                  </a:cubicBezTo>
                  <a:lnTo>
                    <a:pt x="28931" y="1167844"/>
                  </a:lnTo>
                  <a:cubicBezTo>
                    <a:pt x="21258" y="1167844"/>
                    <a:pt x="13900" y="1164796"/>
                    <a:pt x="8474" y="1159370"/>
                  </a:cubicBezTo>
                  <a:cubicBezTo>
                    <a:pt x="3048" y="1153944"/>
                    <a:pt x="0" y="1146586"/>
                    <a:pt x="0" y="1138912"/>
                  </a:cubicBezTo>
                  <a:lnTo>
                    <a:pt x="0" y="28931"/>
                  </a:lnTo>
                  <a:cubicBezTo>
                    <a:pt x="0" y="21258"/>
                    <a:pt x="3048" y="13900"/>
                    <a:pt x="8474" y="8474"/>
                  </a:cubicBezTo>
                  <a:cubicBezTo>
                    <a:pt x="13900" y="3048"/>
                    <a:pt x="21258" y="0"/>
                    <a:pt x="28931" y="0"/>
                  </a:cubicBezTo>
                  <a:close/>
                </a:path>
              </a:pathLst>
            </a:custGeom>
            <a:solidFill>
              <a:srgbClr val="043459"/>
            </a:solidFill>
          </p:spPr>
        </p:sp>
        <p:sp>
          <p:nvSpPr>
            <p:cNvPr name="TextBox 7" id="7"/>
            <p:cNvSpPr txBox="true"/>
            <p:nvPr/>
          </p:nvSpPr>
          <p:spPr>
            <a:xfrm>
              <a:off x="0" y="-66675"/>
              <a:ext cx="680054" cy="1234519"/>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7940981" y="5759229"/>
            <a:ext cx="2408359" cy="4135830"/>
            <a:chOff x="0" y="0"/>
            <a:chExt cx="680054" cy="1167844"/>
          </a:xfrm>
        </p:grpSpPr>
        <p:sp>
          <p:nvSpPr>
            <p:cNvPr name="Freeform 9" id="9"/>
            <p:cNvSpPr/>
            <p:nvPr/>
          </p:nvSpPr>
          <p:spPr>
            <a:xfrm flipH="false" flipV="false" rot="0">
              <a:off x="0" y="0"/>
              <a:ext cx="680054" cy="1167844"/>
            </a:xfrm>
            <a:custGeom>
              <a:avLst/>
              <a:gdLst/>
              <a:ahLst/>
              <a:cxnLst/>
              <a:rect r="r" b="b" t="t" l="l"/>
              <a:pathLst>
                <a:path h="1167844" w="680054">
                  <a:moveTo>
                    <a:pt x="28931" y="0"/>
                  </a:moveTo>
                  <a:lnTo>
                    <a:pt x="651123" y="0"/>
                  </a:lnTo>
                  <a:cubicBezTo>
                    <a:pt x="658796" y="0"/>
                    <a:pt x="666154" y="3048"/>
                    <a:pt x="671580" y="8474"/>
                  </a:cubicBezTo>
                  <a:cubicBezTo>
                    <a:pt x="677006" y="13900"/>
                    <a:pt x="680054" y="21258"/>
                    <a:pt x="680054" y="28931"/>
                  </a:cubicBezTo>
                  <a:lnTo>
                    <a:pt x="680054" y="1138912"/>
                  </a:lnTo>
                  <a:cubicBezTo>
                    <a:pt x="680054" y="1146586"/>
                    <a:pt x="677006" y="1153944"/>
                    <a:pt x="671580" y="1159370"/>
                  </a:cubicBezTo>
                  <a:cubicBezTo>
                    <a:pt x="666154" y="1164796"/>
                    <a:pt x="658796" y="1167844"/>
                    <a:pt x="651123" y="1167844"/>
                  </a:cubicBezTo>
                  <a:lnTo>
                    <a:pt x="28931" y="1167844"/>
                  </a:lnTo>
                  <a:cubicBezTo>
                    <a:pt x="21258" y="1167844"/>
                    <a:pt x="13900" y="1164796"/>
                    <a:pt x="8474" y="1159370"/>
                  </a:cubicBezTo>
                  <a:cubicBezTo>
                    <a:pt x="3048" y="1153944"/>
                    <a:pt x="0" y="1146586"/>
                    <a:pt x="0" y="1138912"/>
                  </a:cubicBezTo>
                  <a:lnTo>
                    <a:pt x="0" y="28931"/>
                  </a:lnTo>
                  <a:cubicBezTo>
                    <a:pt x="0" y="21258"/>
                    <a:pt x="3048" y="13900"/>
                    <a:pt x="8474" y="8474"/>
                  </a:cubicBezTo>
                  <a:cubicBezTo>
                    <a:pt x="13900" y="3048"/>
                    <a:pt x="21258" y="0"/>
                    <a:pt x="28931" y="0"/>
                  </a:cubicBezTo>
                  <a:close/>
                </a:path>
              </a:pathLst>
            </a:custGeom>
            <a:solidFill>
              <a:srgbClr val="043459"/>
            </a:solidFill>
          </p:spPr>
        </p:sp>
        <p:sp>
          <p:nvSpPr>
            <p:cNvPr name="TextBox 10" id="10"/>
            <p:cNvSpPr txBox="true"/>
            <p:nvPr/>
          </p:nvSpPr>
          <p:spPr>
            <a:xfrm>
              <a:off x="0" y="-66675"/>
              <a:ext cx="680054" cy="1234519"/>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1122262" y="5759229"/>
            <a:ext cx="2408359" cy="4135830"/>
            <a:chOff x="0" y="0"/>
            <a:chExt cx="680054" cy="1167844"/>
          </a:xfrm>
        </p:grpSpPr>
        <p:sp>
          <p:nvSpPr>
            <p:cNvPr name="Freeform 12" id="12"/>
            <p:cNvSpPr/>
            <p:nvPr/>
          </p:nvSpPr>
          <p:spPr>
            <a:xfrm flipH="false" flipV="false" rot="0">
              <a:off x="0" y="0"/>
              <a:ext cx="680054" cy="1167844"/>
            </a:xfrm>
            <a:custGeom>
              <a:avLst/>
              <a:gdLst/>
              <a:ahLst/>
              <a:cxnLst/>
              <a:rect r="r" b="b" t="t" l="l"/>
              <a:pathLst>
                <a:path h="1167844" w="680054">
                  <a:moveTo>
                    <a:pt x="28931" y="0"/>
                  </a:moveTo>
                  <a:lnTo>
                    <a:pt x="651123" y="0"/>
                  </a:lnTo>
                  <a:cubicBezTo>
                    <a:pt x="658796" y="0"/>
                    <a:pt x="666154" y="3048"/>
                    <a:pt x="671580" y="8474"/>
                  </a:cubicBezTo>
                  <a:cubicBezTo>
                    <a:pt x="677006" y="13900"/>
                    <a:pt x="680054" y="21258"/>
                    <a:pt x="680054" y="28931"/>
                  </a:cubicBezTo>
                  <a:lnTo>
                    <a:pt x="680054" y="1138912"/>
                  </a:lnTo>
                  <a:cubicBezTo>
                    <a:pt x="680054" y="1146586"/>
                    <a:pt x="677006" y="1153944"/>
                    <a:pt x="671580" y="1159370"/>
                  </a:cubicBezTo>
                  <a:cubicBezTo>
                    <a:pt x="666154" y="1164796"/>
                    <a:pt x="658796" y="1167844"/>
                    <a:pt x="651123" y="1167844"/>
                  </a:cubicBezTo>
                  <a:lnTo>
                    <a:pt x="28931" y="1167844"/>
                  </a:lnTo>
                  <a:cubicBezTo>
                    <a:pt x="21258" y="1167844"/>
                    <a:pt x="13900" y="1164796"/>
                    <a:pt x="8474" y="1159370"/>
                  </a:cubicBezTo>
                  <a:cubicBezTo>
                    <a:pt x="3048" y="1153944"/>
                    <a:pt x="0" y="1146586"/>
                    <a:pt x="0" y="1138912"/>
                  </a:cubicBezTo>
                  <a:lnTo>
                    <a:pt x="0" y="28931"/>
                  </a:lnTo>
                  <a:cubicBezTo>
                    <a:pt x="0" y="21258"/>
                    <a:pt x="3048" y="13900"/>
                    <a:pt x="8474" y="8474"/>
                  </a:cubicBezTo>
                  <a:cubicBezTo>
                    <a:pt x="13900" y="3048"/>
                    <a:pt x="21258" y="0"/>
                    <a:pt x="28931" y="0"/>
                  </a:cubicBezTo>
                  <a:close/>
                </a:path>
              </a:pathLst>
            </a:custGeom>
            <a:solidFill>
              <a:srgbClr val="043459"/>
            </a:solidFill>
          </p:spPr>
        </p:sp>
        <p:sp>
          <p:nvSpPr>
            <p:cNvPr name="TextBox 13" id="13"/>
            <p:cNvSpPr txBox="true"/>
            <p:nvPr/>
          </p:nvSpPr>
          <p:spPr>
            <a:xfrm>
              <a:off x="0" y="-66675"/>
              <a:ext cx="680054" cy="1234519"/>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4303543" y="5759229"/>
            <a:ext cx="2408359" cy="4135830"/>
            <a:chOff x="0" y="0"/>
            <a:chExt cx="680054" cy="1167844"/>
          </a:xfrm>
        </p:grpSpPr>
        <p:sp>
          <p:nvSpPr>
            <p:cNvPr name="Freeform 15" id="15"/>
            <p:cNvSpPr/>
            <p:nvPr/>
          </p:nvSpPr>
          <p:spPr>
            <a:xfrm flipH="false" flipV="false" rot="0">
              <a:off x="0" y="0"/>
              <a:ext cx="680054" cy="1167844"/>
            </a:xfrm>
            <a:custGeom>
              <a:avLst/>
              <a:gdLst/>
              <a:ahLst/>
              <a:cxnLst/>
              <a:rect r="r" b="b" t="t" l="l"/>
              <a:pathLst>
                <a:path h="1167844" w="680054">
                  <a:moveTo>
                    <a:pt x="28931" y="0"/>
                  </a:moveTo>
                  <a:lnTo>
                    <a:pt x="651123" y="0"/>
                  </a:lnTo>
                  <a:cubicBezTo>
                    <a:pt x="658796" y="0"/>
                    <a:pt x="666154" y="3048"/>
                    <a:pt x="671580" y="8474"/>
                  </a:cubicBezTo>
                  <a:cubicBezTo>
                    <a:pt x="677006" y="13900"/>
                    <a:pt x="680054" y="21258"/>
                    <a:pt x="680054" y="28931"/>
                  </a:cubicBezTo>
                  <a:lnTo>
                    <a:pt x="680054" y="1138912"/>
                  </a:lnTo>
                  <a:cubicBezTo>
                    <a:pt x="680054" y="1146586"/>
                    <a:pt x="677006" y="1153944"/>
                    <a:pt x="671580" y="1159370"/>
                  </a:cubicBezTo>
                  <a:cubicBezTo>
                    <a:pt x="666154" y="1164796"/>
                    <a:pt x="658796" y="1167844"/>
                    <a:pt x="651123" y="1167844"/>
                  </a:cubicBezTo>
                  <a:lnTo>
                    <a:pt x="28931" y="1167844"/>
                  </a:lnTo>
                  <a:cubicBezTo>
                    <a:pt x="21258" y="1167844"/>
                    <a:pt x="13900" y="1164796"/>
                    <a:pt x="8474" y="1159370"/>
                  </a:cubicBezTo>
                  <a:cubicBezTo>
                    <a:pt x="3048" y="1153944"/>
                    <a:pt x="0" y="1146586"/>
                    <a:pt x="0" y="1138912"/>
                  </a:cubicBezTo>
                  <a:lnTo>
                    <a:pt x="0" y="28931"/>
                  </a:lnTo>
                  <a:cubicBezTo>
                    <a:pt x="0" y="21258"/>
                    <a:pt x="3048" y="13900"/>
                    <a:pt x="8474" y="8474"/>
                  </a:cubicBezTo>
                  <a:cubicBezTo>
                    <a:pt x="13900" y="3048"/>
                    <a:pt x="21258" y="0"/>
                    <a:pt x="28931" y="0"/>
                  </a:cubicBezTo>
                  <a:close/>
                </a:path>
              </a:pathLst>
            </a:custGeom>
            <a:solidFill>
              <a:srgbClr val="043459"/>
            </a:solidFill>
          </p:spPr>
        </p:sp>
        <p:sp>
          <p:nvSpPr>
            <p:cNvPr name="TextBox 16" id="16"/>
            <p:cNvSpPr txBox="true"/>
            <p:nvPr/>
          </p:nvSpPr>
          <p:spPr>
            <a:xfrm>
              <a:off x="0" y="-66675"/>
              <a:ext cx="680054" cy="1234519"/>
            </a:xfrm>
            <a:prstGeom prst="rect">
              <a:avLst/>
            </a:prstGeom>
          </p:spPr>
          <p:txBody>
            <a:bodyPr anchor="ctr" rtlCol="false" tIns="50800" lIns="50800" bIns="50800" rIns="50800"/>
            <a:lstStyle/>
            <a:p>
              <a:pPr algn="ctr">
                <a:lnSpc>
                  <a:spcPts val="3639"/>
                </a:lnSpc>
              </a:pPr>
            </a:p>
          </p:txBody>
        </p:sp>
      </p:grpSp>
      <p:sp>
        <p:nvSpPr>
          <p:cNvPr name="AutoShape 17" id="17"/>
          <p:cNvSpPr/>
          <p:nvPr/>
        </p:nvSpPr>
        <p:spPr>
          <a:xfrm rot="0">
            <a:off x="1576098" y="5060405"/>
            <a:ext cx="15135804" cy="0"/>
          </a:xfrm>
          <a:prstGeom prst="line">
            <a:avLst/>
          </a:prstGeom>
          <a:ln cap="flat" w="38100">
            <a:solidFill>
              <a:srgbClr val="000000"/>
            </a:solidFill>
            <a:prstDash val="sysDot"/>
            <a:headEnd type="none" len="sm" w="sm"/>
            <a:tailEnd type="none" len="sm" w="sm"/>
          </a:ln>
        </p:spPr>
      </p:sp>
      <p:grpSp>
        <p:nvGrpSpPr>
          <p:cNvPr name="Group 18" id="18"/>
          <p:cNvGrpSpPr/>
          <p:nvPr/>
        </p:nvGrpSpPr>
        <p:grpSpPr>
          <a:xfrm rot="0">
            <a:off x="2428517" y="4750700"/>
            <a:ext cx="703521" cy="70352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5612118" y="4750700"/>
            <a:ext cx="703521" cy="7035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8793399" y="4750700"/>
            <a:ext cx="703521" cy="70352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1974681" y="4708645"/>
            <a:ext cx="703521" cy="70352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30" id="30"/>
          <p:cNvGrpSpPr/>
          <p:nvPr/>
        </p:nvGrpSpPr>
        <p:grpSpPr>
          <a:xfrm rot="0">
            <a:off x="15159482" y="4708645"/>
            <a:ext cx="703521" cy="70352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33" id="33"/>
          <p:cNvSpPr/>
          <p:nvPr/>
        </p:nvSpPr>
        <p:spPr>
          <a:xfrm flipH="false" flipV="false" rot="0">
            <a:off x="2045229" y="2906073"/>
            <a:ext cx="1881008" cy="1058067"/>
          </a:xfrm>
          <a:custGeom>
            <a:avLst/>
            <a:gdLst/>
            <a:ahLst/>
            <a:cxnLst/>
            <a:rect r="r" b="b" t="t" l="l"/>
            <a:pathLst>
              <a:path h="1058067" w="1881008">
                <a:moveTo>
                  <a:pt x="0" y="0"/>
                </a:moveTo>
                <a:lnTo>
                  <a:pt x="1881008" y="0"/>
                </a:lnTo>
                <a:lnTo>
                  <a:pt x="1881008" y="1058066"/>
                </a:lnTo>
                <a:lnTo>
                  <a:pt x="0" y="1058066"/>
                </a:lnTo>
                <a:lnTo>
                  <a:pt x="0" y="0"/>
                </a:lnTo>
                <a:close/>
              </a:path>
            </a:pathLst>
          </a:custGeom>
          <a:blipFill>
            <a:blip r:embed="rId2"/>
            <a:stretch>
              <a:fillRect l="0" t="0" r="0" b="0"/>
            </a:stretch>
          </a:blipFill>
        </p:spPr>
      </p:sp>
      <p:sp>
        <p:nvSpPr>
          <p:cNvPr name="Freeform 34" id="34"/>
          <p:cNvSpPr/>
          <p:nvPr/>
        </p:nvSpPr>
        <p:spPr>
          <a:xfrm flipH="false" flipV="false" rot="0">
            <a:off x="4961020" y="2906073"/>
            <a:ext cx="1881008" cy="1058067"/>
          </a:xfrm>
          <a:custGeom>
            <a:avLst/>
            <a:gdLst/>
            <a:ahLst/>
            <a:cxnLst/>
            <a:rect r="r" b="b" t="t" l="l"/>
            <a:pathLst>
              <a:path h="1058067" w="1881008">
                <a:moveTo>
                  <a:pt x="0" y="0"/>
                </a:moveTo>
                <a:lnTo>
                  <a:pt x="1881008" y="0"/>
                </a:lnTo>
                <a:lnTo>
                  <a:pt x="1881008" y="1058066"/>
                </a:lnTo>
                <a:lnTo>
                  <a:pt x="0" y="1058066"/>
                </a:lnTo>
                <a:lnTo>
                  <a:pt x="0" y="0"/>
                </a:lnTo>
                <a:close/>
              </a:path>
            </a:pathLst>
          </a:custGeom>
          <a:blipFill>
            <a:blip r:embed="rId3"/>
            <a:stretch>
              <a:fillRect l="0" t="0" r="0" b="0"/>
            </a:stretch>
          </a:blipFill>
        </p:spPr>
      </p:sp>
      <p:sp>
        <p:nvSpPr>
          <p:cNvPr name="Freeform 35" id="35"/>
          <p:cNvSpPr/>
          <p:nvPr/>
        </p:nvSpPr>
        <p:spPr>
          <a:xfrm flipH="false" flipV="false" rot="0">
            <a:off x="8353558" y="2906073"/>
            <a:ext cx="1583204" cy="1187403"/>
          </a:xfrm>
          <a:custGeom>
            <a:avLst/>
            <a:gdLst/>
            <a:ahLst/>
            <a:cxnLst/>
            <a:rect r="r" b="b" t="t" l="l"/>
            <a:pathLst>
              <a:path h="1187403" w="1583204">
                <a:moveTo>
                  <a:pt x="0" y="0"/>
                </a:moveTo>
                <a:lnTo>
                  <a:pt x="1583204" y="0"/>
                </a:lnTo>
                <a:lnTo>
                  <a:pt x="1583204" y="1187402"/>
                </a:lnTo>
                <a:lnTo>
                  <a:pt x="0" y="1187402"/>
                </a:lnTo>
                <a:lnTo>
                  <a:pt x="0" y="0"/>
                </a:lnTo>
                <a:close/>
              </a:path>
            </a:pathLst>
          </a:custGeom>
          <a:blipFill>
            <a:blip r:embed="rId4"/>
            <a:stretch>
              <a:fillRect l="0" t="0" r="0" b="0"/>
            </a:stretch>
          </a:blipFill>
        </p:spPr>
      </p:sp>
      <p:sp>
        <p:nvSpPr>
          <p:cNvPr name="Freeform 36" id="36"/>
          <p:cNvSpPr/>
          <p:nvPr/>
        </p:nvSpPr>
        <p:spPr>
          <a:xfrm flipH="false" flipV="false" rot="0">
            <a:off x="10974987" y="2906073"/>
            <a:ext cx="2136481" cy="1058067"/>
          </a:xfrm>
          <a:custGeom>
            <a:avLst/>
            <a:gdLst/>
            <a:ahLst/>
            <a:cxnLst/>
            <a:rect r="r" b="b" t="t" l="l"/>
            <a:pathLst>
              <a:path h="1058067" w="2136481">
                <a:moveTo>
                  <a:pt x="0" y="0"/>
                </a:moveTo>
                <a:lnTo>
                  <a:pt x="2136481" y="0"/>
                </a:lnTo>
                <a:lnTo>
                  <a:pt x="2136481" y="1058066"/>
                </a:lnTo>
                <a:lnTo>
                  <a:pt x="0" y="1058066"/>
                </a:lnTo>
                <a:lnTo>
                  <a:pt x="0" y="0"/>
                </a:lnTo>
                <a:close/>
              </a:path>
            </a:pathLst>
          </a:custGeom>
          <a:blipFill>
            <a:blip r:embed="rId5"/>
            <a:stretch>
              <a:fillRect l="0" t="0" r="0" b="0"/>
            </a:stretch>
          </a:blipFill>
        </p:spPr>
      </p:sp>
      <p:sp>
        <p:nvSpPr>
          <p:cNvPr name="Freeform 37" id="37"/>
          <p:cNvSpPr/>
          <p:nvPr/>
        </p:nvSpPr>
        <p:spPr>
          <a:xfrm flipH="false" flipV="false" rot="0">
            <a:off x="14172447" y="2906073"/>
            <a:ext cx="1775046" cy="1058067"/>
          </a:xfrm>
          <a:custGeom>
            <a:avLst/>
            <a:gdLst/>
            <a:ahLst/>
            <a:cxnLst/>
            <a:rect r="r" b="b" t="t" l="l"/>
            <a:pathLst>
              <a:path h="1058067" w="1775046">
                <a:moveTo>
                  <a:pt x="0" y="0"/>
                </a:moveTo>
                <a:lnTo>
                  <a:pt x="1775046" y="0"/>
                </a:lnTo>
                <a:lnTo>
                  <a:pt x="1775046" y="1058066"/>
                </a:lnTo>
                <a:lnTo>
                  <a:pt x="0" y="1058066"/>
                </a:lnTo>
                <a:lnTo>
                  <a:pt x="0" y="0"/>
                </a:lnTo>
                <a:close/>
              </a:path>
            </a:pathLst>
          </a:custGeom>
          <a:blipFill>
            <a:blip r:embed="rId6"/>
            <a:stretch>
              <a:fillRect l="0" t="0" r="0" b="0"/>
            </a:stretch>
          </a:blipFill>
        </p:spPr>
      </p:sp>
      <p:sp>
        <p:nvSpPr>
          <p:cNvPr name="TextBox 38" id="38"/>
          <p:cNvSpPr txBox="true"/>
          <p:nvPr/>
        </p:nvSpPr>
        <p:spPr>
          <a:xfrm rot="0">
            <a:off x="5730758" y="1009650"/>
            <a:ext cx="6826484" cy="704850"/>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Feature Engineering:</a:t>
            </a:r>
          </a:p>
        </p:txBody>
      </p:sp>
      <p:sp>
        <p:nvSpPr>
          <p:cNvPr name="TextBox 39" id="39"/>
          <p:cNvSpPr txBox="true"/>
          <p:nvPr/>
        </p:nvSpPr>
        <p:spPr>
          <a:xfrm rot="0">
            <a:off x="1898106" y="6012295"/>
            <a:ext cx="1764342" cy="651538"/>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String Indexing:</a:t>
            </a:r>
          </a:p>
        </p:txBody>
      </p:sp>
      <p:sp>
        <p:nvSpPr>
          <p:cNvPr name="TextBox 40" id="40"/>
          <p:cNvSpPr txBox="true"/>
          <p:nvPr/>
        </p:nvSpPr>
        <p:spPr>
          <a:xfrm rot="0">
            <a:off x="2574822" y="4899085"/>
            <a:ext cx="410911" cy="336121"/>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1</a:t>
            </a:r>
          </a:p>
        </p:txBody>
      </p:sp>
      <p:sp>
        <p:nvSpPr>
          <p:cNvPr name="TextBox 41" id="41"/>
          <p:cNvSpPr txBox="true"/>
          <p:nvPr/>
        </p:nvSpPr>
        <p:spPr>
          <a:xfrm rot="0">
            <a:off x="5758423" y="4920113"/>
            <a:ext cx="410911" cy="336121"/>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2</a:t>
            </a:r>
          </a:p>
        </p:txBody>
      </p:sp>
      <p:sp>
        <p:nvSpPr>
          <p:cNvPr name="TextBox 42" id="42"/>
          <p:cNvSpPr txBox="true"/>
          <p:nvPr/>
        </p:nvSpPr>
        <p:spPr>
          <a:xfrm rot="0">
            <a:off x="8939705" y="4920113"/>
            <a:ext cx="410911" cy="336121"/>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3</a:t>
            </a:r>
          </a:p>
        </p:txBody>
      </p:sp>
      <p:sp>
        <p:nvSpPr>
          <p:cNvPr name="TextBox 43" id="43"/>
          <p:cNvSpPr txBox="true"/>
          <p:nvPr/>
        </p:nvSpPr>
        <p:spPr>
          <a:xfrm rot="0">
            <a:off x="12120986" y="4878057"/>
            <a:ext cx="410911" cy="336121"/>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4</a:t>
            </a:r>
          </a:p>
        </p:txBody>
      </p:sp>
      <p:sp>
        <p:nvSpPr>
          <p:cNvPr name="TextBox 44" id="44"/>
          <p:cNvSpPr txBox="true"/>
          <p:nvPr/>
        </p:nvSpPr>
        <p:spPr>
          <a:xfrm rot="0">
            <a:off x="15305787" y="4878057"/>
            <a:ext cx="410911" cy="336121"/>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5</a:t>
            </a:r>
          </a:p>
        </p:txBody>
      </p:sp>
      <p:sp>
        <p:nvSpPr>
          <p:cNvPr name="TextBox 45" id="45"/>
          <p:cNvSpPr txBox="true"/>
          <p:nvPr/>
        </p:nvSpPr>
        <p:spPr>
          <a:xfrm rot="0">
            <a:off x="5079968" y="6012295"/>
            <a:ext cx="1764342" cy="651538"/>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One-Hot Encoding:</a:t>
            </a:r>
          </a:p>
        </p:txBody>
      </p:sp>
      <p:sp>
        <p:nvSpPr>
          <p:cNvPr name="TextBox 46" id="46"/>
          <p:cNvSpPr txBox="true"/>
          <p:nvPr/>
        </p:nvSpPr>
        <p:spPr>
          <a:xfrm rot="0">
            <a:off x="8261829" y="6012295"/>
            <a:ext cx="1764342" cy="651538"/>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Vector Assembling:</a:t>
            </a:r>
          </a:p>
        </p:txBody>
      </p:sp>
      <p:sp>
        <p:nvSpPr>
          <p:cNvPr name="TextBox 47" id="47"/>
          <p:cNvSpPr txBox="true"/>
          <p:nvPr/>
        </p:nvSpPr>
        <p:spPr>
          <a:xfrm rot="0">
            <a:off x="11443690" y="6170004"/>
            <a:ext cx="1764342" cy="651538"/>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Pipeline Creation:</a:t>
            </a:r>
          </a:p>
        </p:txBody>
      </p:sp>
      <p:sp>
        <p:nvSpPr>
          <p:cNvPr name="TextBox 48" id="48"/>
          <p:cNvSpPr txBox="true"/>
          <p:nvPr/>
        </p:nvSpPr>
        <p:spPr>
          <a:xfrm rot="0">
            <a:off x="14625552" y="6012295"/>
            <a:ext cx="1764342" cy="651538"/>
          </a:xfrm>
          <a:prstGeom prst="rect">
            <a:avLst/>
          </a:prstGeom>
        </p:spPr>
        <p:txBody>
          <a:bodyPr anchor="t" rtlCol="false" tIns="0" lIns="0" bIns="0" rIns="0">
            <a:spAutoFit/>
          </a:bodyPr>
          <a:lstStyle/>
          <a:p>
            <a:pPr algn="ctr">
              <a:lnSpc>
                <a:spcPts val="2540"/>
              </a:lnSpc>
            </a:pPr>
            <a:r>
              <a:rPr lang="en-US" sz="2065">
                <a:solidFill>
                  <a:srgbClr val="FFFFFF"/>
                </a:solidFill>
                <a:latin typeface="Poppins Semi-Bold"/>
              </a:rPr>
              <a:t>Fit-Tranform:</a:t>
            </a:r>
          </a:p>
        </p:txBody>
      </p:sp>
      <p:sp>
        <p:nvSpPr>
          <p:cNvPr name="TextBox 49" id="49"/>
          <p:cNvSpPr txBox="true"/>
          <p:nvPr/>
        </p:nvSpPr>
        <p:spPr>
          <a:xfrm rot="0">
            <a:off x="1672592" y="6937129"/>
            <a:ext cx="2215370" cy="2688295"/>
          </a:xfrm>
          <a:prstGeom prst="rect">
            <a:avLst/>
          </a:prstGeom>
        </p:spPr>
        <p:txBody>
          <a:bodyPr anchor="t" rtlCol="false" tIns="0" lIns="0" bIns="0" rIns="0">
            <a:spAutoFit/>
          </a:bodyPr>
          <a:lstStyle/>
          <a:p>
            <a:pPr algn="ctr">
              <a:lnSpc>
                <a:spcPts val="2103"/>
              </a:lnSpc>
            </a:pPr>
            <a:r>
              <a:rPr lang="en-US" sz="1767">
                <a:solidFill>
                  <a:srgbClr val="FFFFFF"/>
                </a:solidFill>
                <a:latin typeface="Poppins"/>
              </a:rPr>
              <a:t>String indexing is used to convert categorical string columns into numerical indices. Three columns are indexed: "Merchant City", "Use Chip", and "MCC".</a:t>
            </a:r>
          </a:p>
          <a:p>
            <a:pPr algn="ctr">
              <a:lnSpc>
                <a:spcPts val="2103"/>
              </a:lnSpc>
            </a:pPr>
          </a:p>
        </p:txBody>
      </p:sp>
      <p:sp>
        <p:nvSpPr>
          <p:cNvPr name="TextBox 50" id="50"/>
          <p:cNvSpPr txBox="true"/>
          <p:nvPr/>
        </p:nvSpPr>
        <p:spPr>
          <a:xfrm rot="0">
            <a:off x="4835964" y="6792967"/>
            <a:ext cx="2252350" cy="3002522"/>
          </a:xfrm>
          <a:prstGeom prst="rect">
            <a:avLst/>
          </a:prstGeom>
        </p:spPr>
        <p:txBody>
          <a:bodyPr anchor="t" rtlCol="false" tIns="0" lIns="0" bIns="0" rIns="0">
            <a:spAutoFit/>
          </a:bodyPr>
          <a:lstStyle/>
          <a:p>
            <a:pPr algn="ctr">
              <a:lnSpc>
                <a:spcPts val="2011"/>
              </a:lnSpc>
            </a:pPr>
            <a:r>
              <a:rPr lang="en-US" sz="1690">
                <a:solidFill>
                  <a:srgbClr val="FFFFFF"/>
                </a:solidFill>
                <a:latin typeface="Poppins"/>
              </a:rPr>
              <a:t>One-hot encoding is used to convert the indexed categorical columns into one-hot encoded vectors. This transformation prepares the categorical data for machine learning algorithms.</a:t>
            </a:r>
          </a:p>
          <a:p>
            <a:pPr algn="ctr">
              <a:lnSpc>
                <a:spcPts val="2011"/>
              </a:lnSpc>
            </a:pPr>
          </a:p>
        </p:txBody>
      </p:sp>
      <p:sp>
        <p:nvSpPr>
          <p:cNvPr name="TextBox 51" id="51"/>
          <p:cNvSpPr txBox="true"/>
          <p:nvPr/>
        </p:nvSpPr>
        <p:spPr>
          <a:xfrm rot="0">
            <a:off x="8225824" y="6917177"/>
            <a:ext cx="1838671" cy="3107226"/>
          </a:xfrm>
          <a:prstGeom prst="rect">
            <a:avLst/>
          </a:prstGeom>
        </p:spPr>
        <p:txBody>
          <a:bodyPr anchor="t" rtlCol="false" tIns="0" lIns="0" bIns="0" rIns="0">
            <a:spAutoFit/>
          </a:bodyPr>
          <a:lstStyle/>
          <a:p>
            <a:pPr algn="ctr">
              <a:lnSpc>
                <a:spcPts val="1945"/>
              </a:lnSpc>
            </a:pPr>
            <a:r>
              <a:rPr lang="en-US" sz="1634">
                <a:solidFill>
                  <a:srgbClr val="FFFFFF"/>
                </a:solidFill>
                <a:latin typeface="Poppins"/>
              </a:rPr>
              <a:t>Vector assembly is used to assemble multiple columns, including the one-hot encoded vectors and numerical columns, into a single feature vector column named "features".</a:t>
            </a:r>
          </a:p>
          <a:p>
            <a:pPr algn="ctr">
              <a:lnSpc>
                <a:spcPts val="1945"/>
              </a:lnSpc>
            </a:pPr>
          </a:p>
        </p:txBody>
      </p:sp>
      <p:sp>
        <p:nvSpPr>
          <p:cNvPr name="TextBox 52" id="52"/>
          <p:cNvSpPr txBox="true"/>
          <p:nvPr/>
        </p:nvSpPr>
        <p:spPr>
          <a:xfrm rot="0">
            <a:off x="11264104" y="6907652"/>
            <a:ext cx="2123515" cy="2955050"/>
          </a:xfrm>
          <a:prstGeom prst="rect">
            <a:avLst/>
          </a:prstGeom>
        </p:spPr>
        <p:txBody>
          <a:bodyPr anchor="t" rtlCol="false" tIns="0" lIns="0" bIns="0" rIns="0">
            <a:spAutoFit/>
          </a:bodyPr>
          <a:lstStyle/>
          <a:p>
            <a:pPr algn="ctr">
              <a:lnSpc>
                <a:spcPts val="2154"/>
              </a:lnSpc>
            </a:pPr>
            <a:r>
              <a:rPr lang="en-US" sz="1810">
                <a:solidFill>
                  <a:srgbClr val="FFFFFF"/>
                </a:solidFill>
                <a:latin typeface="Poppins"/>
              </a:rPr>
              <a:t>A pipeline is created to sequentially apply the transformations, including indexing, one-hot encoding, and vector assembly, to the data.</a:t>
            </a:r>
          </a:p>
          <a:p>
            <a:pPr algn="ctr">
              <a:lnSpc>
                <a:spcPts val="2154"/>
              </a:lnSpc>
            </a:pPr>
          </a:p>
        </p:txBody>
      </p:sp>
      <p:sp>
        <p:nvSpPr>
          <p:cNvPr name="TextBox 53" id="53"/>
          <p:cNvSpPr txBox="true"/>
          <p:nvPr/>
        </p:nvSpPr>
        <p:spPr>
          <a:xfrm rot="0">
            <a:off x="14445021" y="6802492"/>
            <a:ext cx="2072200" cy="3164369"/>
          </a:xfrm>
          <a:prstGeom prst="rect">
            <a:avLst/>
          </a:prstGeom>
        </p:spPr>
        <p:txBody>
          <a:bodyPr anchor="t" rtlCol="false" tIns="0" lIns="0" bIns="0" rIns="0">
            <a:spAutoFit/>
          </a:bodyPr>
          <a:lstStyle/>
          <a:p>
            <a:pPr algn="ctr">
              <a:lnSpc>
                <a:spcPts val="2354"/>
              </a:lnSpc>
            </a:pPr>
            <a:r>
              <a:rPr lang="en-US" sz="1978">
                <a:solidFill>
                  <a:srgbClr val="FFFFFF"/>
                </a:solidFill>
                <a:latin typeface="Poppins"/>
              </a:rPr>
              <a:t>The pipeline is fitted to the data, determining the transformation parameters (e.g., category-to-index mappings) from the data.</a:t>
            </a:r>
          </a:p>
          <a:p>
            <a:pPr algn="ctr">
              <a:lnSpc>
                <a:spcPts val="1522"/>
              </a:lnSpc>
            </a:pPr>
          </a:p>
        </p:txBody>
      </p:sp>
      <p:sp>
        <p:nvSpPr>
          <p:cNvPr name="Freeform 54" id="54"/>
          <p:cNvSpPr/>
          <p:nvPr/>
        </p:nvSpPr>
        <p:spPr>
          <a:xfrm flipH="false" flipV="false" rot="0">
            <a:off x="16768047" y="0"/>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5" id="55"/>
          <p:cNvSpPr/>
          <p:nvPr/>
        </p:nvSpPr>
        <p:spPr>
          <a:xfrm flipH="false" flipV="false" rot="0">
            <a:off x="56144" y="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6" id="56"/>
          <p:cNvSpPr/>
          <p:nvPr/>
        </p:nvSpPr>
        <p:spPr>
          <a:xfrm flipH="false" flipV="false" rot="0">
            <a:off x="208544" y="15240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7" id="57"/>
          <p:cNvSpPr/>
          <p:nvPr/>
        </p:nvSpPr>
        <p:spPr>
          <a:xfrm flipH="false" flipV="false" rot="0">
            <a:off x="360944" y="30480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8" id="58"/>
          <p:cNvSpPr/>
          <p:nvPr/>
        </p:nvSpPr>
        <p:spPr>
          <a:xfrm flipH="false" flipV="false" rot="0">
            <a:off x="513344" y="45720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9" id="59"/>
          <p:cNvSpPr/>
          <p:nvPr/>
        </p:nvSpPr>
        <p:spPr>
          <a:xfrm flipH="false" flipV="false" rot="0">
            <a:off x="16252942" y="82952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0" id="60"/>
          <p:cNvSpPr/>
          <p:nvPr/>
        </p:nvSpPr>
        <p:spPr>
          <a:xfrm flipH="false" flipV="false" rot="0">
            <a:off x="16517221" y="304800"/>
            <a:ext cx="1519953" cy="1769960"/>
          </a:xfrm>
          <a:custGeom>
            <a:avLst/>
            <a:gdLst/>
            <a:ahLst/>
            <a:cxnLst/>
            <a:rect r="r" b="b" t="t" l="l"/>
            <a:pathLst>
              <a:path h="1769960" w="1519953">
                <a:moveTo>
                  <a:pt x="0" y="0"/>
                </a:moveTo>
                <a:lnTo>
                  <a:pt x="1519954" y="0"/>
                </a:lnTo>
                <a:lnTo>
                  <a:pt x="1519954" y="1769960"/>
                </a:lnTo>
                <a:lnTo>
                  <a:pt x="0" y="1769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6EAE9"/>
        </a:solidFill>
      </p:bgPr>
    </p:bg>
    <p:spTree>
      <p:nvGrpSpPr>
        <p:cNvPr id="1" name=""/>
        <p:cNvGrpSpPr/>
        <p:nvPr/>
      </p:nvGrpSpPr>
      <p:grpSpPr>
        <a:xfrm>
          <a:off x="0" y="0"/>
          <a:ext cx="0" cy="0"/>
          <a:chOff x="0" y="0"/>
          <a:chExt cx="0" cy="0"/>
        </a:xfrm>
      </p:grpSpPr>
      <p:grpSp>
        <p:nvGrpSpPr>
          <p:cNvPr name="Group 2" id="2"/>
          <p:cNvGrpSpPr/>
          <p:nvPr/>
        </p:nvGrpSpPr>
        <p:grpSpPr>
          <a:xfrm rot="0">
            <a:off x="9247395" y="2958361"/>
            <a:ext cx="6446913" cy="6133606"/>
            <a:chOff x="0" y="0"/>
            <a:chExt cx="1437370" cy="1367516"/>
          </a:xfrm>
        </p:grpSpPr>
        <p:sp>
          <p:nvSpPr>
            <p:cNvPr name="Freeform 3" id="3"/>
            <p:cNvSpPr/>
            <p:nvPr/>
          </p:nvSpPr>
          <p:spPr>
            <a:xfrm flipH="false" flipV="false" rot="0">
              <a:off x="0" y="0"/>
              <a:ext cx="1437370" cy="1367516"/>
            </a:xfrm>
            <a:custGeom>
              <a:avLst/>
              <a:gdLst/>
              <a:ahLst/>
              <a:cxnLst/>
              <a:rect r="r" b="b" t="t" l="l"/>
              <a:pathLst>
                <a:path h="1367516" w="1437370">
                  <a:moveTo>
                    <a:pt x="9607" y="0"/>
                  </a:moveTo>
                  <a:lnTo>
                    <a:pt x="1427763" y="0"/>
                  </a:lnTo>
                  <a:cubicBezTo>
                    <a:pt x="1430310" y="0"/>
                    <a:pt x="1432754" y="1012"/>
                    <a:pt x="1434556" y="2814"/>
                  </a:cubicBezTo>
                  <a:cubicBezTo>
                    <a:pt x="1436357" y="4615"/>
                    <a:pt x="1437370" y="7059"/>
                    <a:pt x="1437370" y="9607"/>
                  </a:cubicBezTo>
                  <a:lnTo>
                    <a:pt x="1437370" y="1357909"/>
                  </a:lnTo>
                  <a:cubicBezTo>
                    <a:pt x="1437370" y="1360457"/>
                    <a:pt x="1436357" y="1362901"/>
                    <a:pt x="1434556" y="1364702"/>
                  </a:cubicBezTo>
                  <a:cubicBezTo>
                    <a:pt x="1432754" y="1366504"/>
                    <a:pt x="1430310" y="1367516"/>
                    <a:pt x="1427763" y="1367516"/>
                  </a:cubicBezTo>
                  <a:lnTo>
                    <a:pt x="9607" y="1367516"/>
                  </a:lnTo>
                  <a:cubicBezTo>
                    <a:pt x="7059" y="1367516"/>
                    <a:pt x="4615" y="1366504"/>
                    <a:pt x="2814" y="1364702"/>
                  </a:cubicBezTo>
                  <a:cubicBezTo>
                    <a:pt x="1012" y="1362901"/>
                    <a:pt x="0" y="1360457"/>
                    <a:pt x="0" y="1357909"/>
                  </a:cubicBezTo>
                  <a:lnTo>
                    <a:pt x="0" y="9607"/>
                  </a:lnTo>
                  <a:cubicBezTo>
                    <a:pt x="0" y="7059"/>
                    <a:pt x="1012" y="4615"/>
                    <a:pt x="2814" y="2814"/>
                  </a:cubicBezTo>
                  <a:cubicBezTo>
                    <a:pt x="4615" y="1012"/>
                    <a:pt x="7059" y="0"/>
                    <a:pt x="9607" y="0"/>
                  </a:cubicBezTo>
                  <a:close/>
                </a:path>
              </a:pathLst>
            </a:custGeom>
            <a:solidFill>
              <a:srgbClr val="FFFFFF"/>
            </a:solidFill>
          </p:spPr>
        </p:sp>
        <p:sp>
          <p:nvSpPr>
            <p:cNvPr name="TextBox 4" id="4"/>
            <p:cNvSpPr txBox="true"/>
            <p:nvPr/>
          </p:nvSpPr>
          <p:spPr>
            <a:xfrm>
              <a:off x="0" y="-38100"/>
              <a:ext cx="1437370" cy="14056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93692" y="2958361"/>
            <a:ext cx="6446913" cy="6133606"/>
            <a:chOff x="0" y="0"/>
            <a:chExt cx="1437370" cy="1367516"/>
          </a:xfrm>
        </p:grpSpPr>
        <p:sp>
          <p:nvSpPr>
            <p:cNvPr name="Freeform 6" id="6"/>
            <p:cNvSpPr/>
            <p:nvPr/>
          </p:nvSpPr>
          <p:spPr>
            <a:xfrm flipH="false" flipV="false" rot="0">
              <a:off x="0" y="0"/>
              <a:ext cx="1437370" cy="1367516"/>
            </a:xfrm>
            <a:custGeom>
              <a:avLst/>
              <a:gdLst/>
              <a:ahLst/>
              <a:cxnLst/>
              <a:rect r="r" b="b" t="t" l="l"/>
              <a:pathLst>
                <a:path h="1367516" w="1437370">
                  <a:moveTo>
                    <a:pt x="9607" y="0"/>
                  </a:moveTo>
                  <a:lnTo>
                    <a:pt x="1427763" y="0"/>
                  </a:lnTo>
                  <a:cubicBezTo>
                    <a:pt x="1430310" y="0"/>
                    <a:pt x="1432754" y="1012"/>
                    <a:pt x="1434556" y="2814"/>
                  </a:cubicBezTo>
                  <a:cubicBezTo>
                    <a:pt x="1436357" y="4615"/>
                    <a:pt x="1437370" y="7059"/>
                    <a:pt x="1437370" y="9607"/>
                  </a:cubicBezTo>
                  <a:lnTo>
                    <a:pt x="1437370" y="1357909"/>
                  </a:lnTo>
                  <a:cubicBezTo>
                    <a:pt x="1437370" y="1360457"/>
                    <a:pt x="1436357" y="1362901"/>
                    <a:pt x="1434556" y="1364702"/>
                  </a:cubicBezTo>
                  <a:cubicBezTo>
                    <a:pt x="1432754" y="1366504"/>
                    <a:pt x="1430310" y="1367516"/>
                    <a:pt x="1427763" y="1367516"/>
                  </a:cubicBezTo>
                  <a:lnTo>
                    <a:pt x="9607" y="1367516"/>
                  </a:lnTo>
                  <a:cubicBezTo>
                    <a:pt x="7059" y="1367516"/>
                    <a:pt x="4615" y="1366504"/>
                    <a:pt x="2814" y="1364702"/>
                  </a:cubicBezTo>
                  <a:cubicBezTo>
                    <a:pt x="1012" y="1362901"/>
                    <a:pt x="0" y="1360457"/>
                    <a:pt x="0" y="1357909"/>
                  </a:cubicBezTo>
                  <a:lnTo>
                    <a:pt x="0" y="9607"/>
                  </a:lnTo>
                  <a:cubicBezTo>
                    <a:pt x="0" y="7059"/>
                    <a:pt x="1012" y="4615"/>
                    <a:pt x="2814" y="2814"/>
                  </a:cubicBezTo>
                  <a:cubicBezTo>
                    <a:pt x="4615" y="1012"/>
                    <a:pt x="7059" y="0"/>
                    <a:pt x="9607" y="0"/>
                  </a:cubicBezTo>
                  <a:close/>
                </a:path>
              </a:pathLst>
            </a:custGeom>
            <a:solidFill>
              <a:srgbClr val="00C6BA"/>
            </a:solidFill>
          </p:spPr>
        </p:sp>
        <p:sp>
          <p:nvSpPr>
            <p:cNvPr name="TextBox 7" id="7"/>
            <p:cNvSpPr txBox="true"/>
            <p:nvPr/>
          </p:nvSpPr>
          <p:spPr>
            <a:xfrm>
              <a:off x="0" y="-38100"/>
              <a:ext cx="1437370" cy="140561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956111" y="5344678"/>
            <a:ext cx="5722076" cy="3066471"/>
          </a:xfrm>
          <a:custGeom>
            <a:avLst/>
            <a:gdLst/>
            <a:ahLst/>
            <a:cxnLst/>
            <a:rect r="r" b="b" t="t" l="l"/>
            <a:pathLst>
              <a:path h="3066471" w="5722076">
                <a:moveTo>
                  <a:pt x="0" y="0"/>
                </a:moveTo>
                <a:lnTo>
                  <a:pt x="5722076" y="0"/>
                </a:lnTo>
                <a:lnTo>
                  <a:pt x="5722076" y="3066471"/>
                </a:lnTo>
                <a:lnTo>
                  <a:pt x="0" y="3066471"/>
                </a:lnTo>
                <a:lnTo>
                  <a:pt x="0" y="0"/>
                </a:lnTo>
                <a:close/>
              </a:path>
            </a:pathLst>
          </a:custGeom>
          <a:blipFill>
            <a:blip r:embed="rId2"/>
            <a:stretch>
              <a:fillRect l="0" t="0" r="0" b="0"/>
            </a:stretch>
          </a:blipFill>
        </p:spPr>
      </p:sp>
      <p:sp>
        <p:nvSpPr>
          <p:cNvPr name="Freeform 9" id="9"/>
          <p:cNvSpPr/>
          <p:nvPr/>
        </p:nvSpPr>
        <p:spPr>
          <a:xfrm flipH="false" flipV="false" rot="0">
            <a:off x="10617958" y="5143500"/>
            <a:ext cx="3705786" cy="3600889"/>
          </a:xfrm>
          <a:custGeom>
            <a:avLst/>
            <a:gdLst/>
            <a:ahLst/>
            <a:cxnLst/>
            <a:rect r="r" b="b" t="t" l="l"/>
            <a:pathLst>
              <a:path h="3600889" w="3705786">
                <a:moveTo>
                  <a:pt x="0" y="0"/>
                </a:moveTo>
                <a:lnTo>
                  <a:pt x="3705786" y="0"/>
                </a:lnTo>
                <a:lnTo>
                  <a:pt x="3705786" y="3600889"/>
                </a:lnTo>
                <a:lnTo>
                  <a:pt x="0" y="3600889"/>
                </a:lnTo>
                <a:lnTo>
                  <a:pt x="0" y="0"/>
                </a:lnTo>
                <a:close/>
              </a:path>
            </a:pathLst>
          </a:custGeom>
          <a:blipFill>
            <a:blip r:embed="rId3"/>
            <a:stretch>
              <a:fillRect l="0" t="0" r="0" b="0"/>
            </a:stretch>
          </a:blipFill>
        </p:spPr>
      </p:sp>
      <p:sp>
        <p:nvSpPr>
          <p:cNvPr name="TextBox 10" id="10"/>
          <p:cNvSpPr txBox="true"/>
          <p:nvPr/>
        </p:nvSpPr>
        <p:spPr>
          <a:xfrm rot="0">
            <a:off x="2593692" y="914764"/>
            <a:ext cx="13100616" cy="1007870"/>
          </a:xfrm>
          <a:prstGeom prst="rect">
            <a:avLst/>
          </a:prstGeom>
        </p:spPr>
        <p:txBody>
          <a:bodyPr anchor="t" rtlCol="false" tIns="0" lIns="0" bIns="0" rIns="0">
            <a:spAutoFit/>
          </a:bodyPr>
          <a:lstStyle/>
          <a:p>
            <a:pPr algn="ctr" marL="0" indent="0" lvl="1">
              <a:lnSpc>
                <a:spcPts val="7380"/>
              </a:lnSpc>
            </a:pPr>
            <a:r>
              <a:rPr lang="en-US" sz="8201" spc="-377">
                <a:solidFill>
                  <a:srgbClr val="000000"/>
                </a:solidFill>
                <a:latin typeface="Raleway Medium"/>
              </a:rPr>
              <a:t>ML MODELS:</a:t>
            </a:r>
          </a:p>
        </p:txBody>
      </p:sp>
      <p:sp>
        <p:nvSpPr>
          <p:cNvPr name="TextBox 11" id="11"/>
          <p:cNvSpPr txBox="true"/>
          <p:nvPr/>
        </p:nvSpPr>
        <p:spPr>
          <a:xfrm rot="0">
            <a:off x="3729401" y="3474720"/>
            <a:ext cx="4369245" cy="1323975"/>
          </a:xfrm>
          <a:prstGeom prst="rect">
            <a:avLst/>
          </a:prstGeom>
        </p:spPr>
        <p:txBody>
          <a:bodyPr anchor="t" rtlCol="false" tIns="0" lIns="0" bIns="0" rIns="0">
            <a:spAutoFit/>
          </a:bodyPr>
          <a:lstStyle/>
          <a:p>
            <a:pPr algn="ctr" marL="0" indent="0" lvl="1">
              <a:lnSpc>
                <a:spcPts val="4950"/>
              </a:lnSpc>
            </a:pPr>
            <a:r>
              <a:rPr lang="en-US" sz="5500" spc="-253">
                <a:solidFill>
                  <a:srgbClr val="00694C"/>
                </a:solidFill>
                <a:latin typeface="Raleway Medium"/>
              </a:rPr>
              <a:t>Logistic Regression:</a:t>
            </a:r>
          </a:p>
        </p:txBody>
      </p:sp>
      <p:sp>
        <p:nvSpPr>
          <p:cNvPr name="TextBox 12" id="12"/>
          <p:cNvSpPr txBox="true"/>
          <p:nvPr/>
        </p:nvSpPr>
        <p:spPr>
          <a:xfrm rot="0">
            <a:off x="10357872" y="3160395"/>
            <a:ext cx="4032209" cy="1952625"/>
          </a:xfrm>
          <a:prstGeom prst="rect">
            <a:avLst/>
          </a:prstGeom>
        </p:spPr>
        <p:txBody>
          <a:bodyPr anchor="t" rtlCol="false" tIns="0" lIns="0" bIns="0" rIns="0">
            <a:spAutoFit/>
          </a:bodyPr>
          <a:lstStyle/>
          <a:p>
            <a:pPr algn="ctr" marL="0" indent="0" lvl="1">
              <a:lnSpc>
                <a:spcPts val="4950"/>
              </a:lnSpc>
            </a:pPr>
            <a:r>
              <a:rPr lang="en-US" sz="5500" spc="-253">
                <a:solidFill>
                  <a:srgbClr val="00694C"/>
                </a:solidFill>
                <a:latin typeface="Raleway Medium"/>
              </a:rPr>
              <a:t>Support Vector Classifier: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DAGEdnLzpEw</dc:identifier>
  <dcterms:modified xsi:type="dcterms:W3CDTF">2011-08-01T06:04:30Z</dcterms:modified>
  <cp:revision>1</cp:revision>
  <dc:title>07-05-2024</dc:title>
</cp:coreProperties>
</file>